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8" r:id="rId3"/>
    <p:sldId id="279" r:id="rId4"/>
    <p:sldId id="276" r:id="rId5"/>
    <p:sldId id="277" r:id="rId6"/>
    <p:sldId id="259" r:id="rId7"/>
    <p:sldId id="260" r:id="rId8"/>
    <p:sldId id="261" r:id="rId9"/>
    <p:sldId id="280" r:id="rId10"/>
    <p:sldId id="281" r:id="rId11"/>
    <p:sldId id="282" r:id="rId12"/>
    <p:sldId id="283" r:id="rId13"/>
    <p:sldId id="286" r:id="rId14"/>
    <p:sldId id="288" r:id="rId15"/>
    <p:sldId id="289" r:id="rId16"/>
    <p:sldId id="290" r:id="rId17"/>
    <p:sldId id="291" r:id="rId18"/>
    <p:sldId id="287" r:id="rId19"/>
    <p:sldId id="285" r:id="rId20"/>
    <p:sldId id="293" r:id="rId21"/>
    <p:sldId id="294" r:id="rId22"/>
    <p:sldId id="295" r:id="rId23"/>
    <p:sldId id="273" r:id="rId24"/>
    <p:sldId id="275" r:id="rId25"/>
  </p:sldIdLst>
  <p:sldSz cx="14630400" cy="26009600"/>
  <p:notesSz cx="2600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25" d="100"/>
          <a:sy n="25" d="100"/>
        </p:scale>
        <p:origin x="2674"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0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471938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11931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090045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00643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6309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240582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22980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603718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64692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83486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671140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01444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5446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7976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87767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4391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8.jpe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public.tableau.com/app/profile/goutam.kuiri/viz/Walmartretailproject/WalmartSalesDashboard" TargetMode="External"/><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18.png"/><Relationship Id="rId4" Type="http://schemas.openxmlformats.org/officeDocument/2006/relationships/hyperlink" Target="https://gamma.ap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linkedin.com/in/goutam-kuiri-949b632a6"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gamma.app" TargetMode="External"/><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715" y="15764"/>
            <a:ext cx="14629686" cy="26009600"/>
          </a:xfrm>
          <a:prstGeom prst="rect">
            <a:avLst/>
          </a:prstGeom>
          <a:solidFill>
            <a:srgbClr val="FDFAF7"/>
          </a:solidFill>
          <a:ln/>
        </p:spPr>
        <p:txBody>
          <a:bodyPr/>
          <a:lstStyle/>
          <a:p>
            <a:r>
              <a:rPr lang="en-IN" sz="1800" b="1" kern="0" spc="-215" dirty="0">
                <a:solidFill>
                  <a:srgbClr val="591CE6"/>
                </a:solidFill>
                <a:effectLst>
                  <a:glow rad="63500">
                    <a:schemeClr val="accent2">
                      <a:satMod val="175000"/>
                      <a:alpha val="40000"/>
                    </a:schemeClr>
                  </a:glow>
                </a:effectLst>
                <a:latin typeface="p22-mackinac-pro" pitchFamily="34" charset="0"/>
                <a:ea typeface="p22-mackinac-pro" pitchFamily="34" charset="-122"/>
                <a:cs typeface="p22-mackinac-pro" pitchFamily="34" charset="-120"/>
              </a:rPr>
              <a:t>Step 1: Ask</a:t>
            </a:r>
            <a:endParaRPr lang="en-IN" dirty="0"/>
          </a:p>
        </p:txBody>
      </p:sp>
      <p:pic>
        <p:nvPicPr>
          <p:cNvPr id="4" name="Image 0" descr="preencoded.png"/>
          <p:cNvPicPr>
            <a:picLocks noChangeAspect="1"/>
          </p:cNvPicPr>
          <p:nvPr/>
        </p:nvPicPr>
        <p:blipFill>
          <a:blip r:embed="rId3"/>
          <a:stretch>
            <a:fillRect/>
          </a:stretch>
        </p:blipFill>
        <p:spPr>
          <a:xfrm>
            <a:off x="714" y="0"/>
            <a:ext cx="5485805" cy="26009600"/>
          </a:xfrm>
          <a:prstGeom prst="rect">
            <a:avLst/>
          </a:prstGeom>
          <a:ln>
            <a:noFill/>
          </a:ln>
          <a:effectLst>
            <a:softEdge rad="112500"/>
          </a:effectLst>
        </p:spPr>
      </p:pic>
      <p:sp>
        <p:nvSpPr>
          <p:cNvPr id="5" name="Text 2"/>
          <p:cNvSpPr/>
          <p:nvPr/>
        </p:nvSpPr>
        <p:spPr>
          <a:xfrm>
            <a:off x="6407779" y="15764"/>
            <a:ext cx="8062912" cy="2265093"/>
          </a:xfrm>
          <a:prstGeom prst="rect">
            <a:avLst/>
          </a:prstGeom>
          <a:noFill/>
          <a:ln/>
        </p:spPr>
        <p:txBody>
          <a:bodyPr wrap="square" rtlCol="0" anchor="t"/>
          <a:lstStyle/>
          <a:p>
            <a:pPr marL="0" indent="0">
              <a:lnSpc>
                <a:spcPts val="8961"/>
              </a:lnSpc>
              <a:buNone/>
            </a:pPr>
            <a:r>
              <a:rPr lang="en-US" sz="6000" b="1" kern="0" spc="-215" dirty="0">
                <a:solidFill>
                  <a:srgbClr val="591CE6"/>
                </a:solidFill>
                <a:effectLst>
                  <a:glow rad="63500">
                    <a:schemeClr val="accent2">
                      <a:satMod val="175000"/>
                      <a:alpha val="40000"/>
                    </a:schemeClr>
                  </a:glow>
                </a:effectLst>
                <a:latin typeface="p22-mackinac-pro" pitchFamily="34" charset="0"/>
                <a:ea typeface="p22-mackinac-pro" pitchFamily="34" charset="-122"/>
                <a:cs typeface="p22-mackinac-pro" pitchFamily="34" charset="-120"/>
              </a:rPr>
              <a:t>Walmart Sales Analysis Presentation</a:t>
            </a:r>
          </a:p>
        </p:txBody>
      </p:sp>
      <p:sp>
        <p:nvSpPr>
          <p:cNvPr id="8" name="Text 5"/>
          <p:cNvSpPr/>
          <p:nvPr/>
        </p:nvSpPr>
        <p:spPr>
          <a:xfrm>
            <a:off x="6595229" y="7231134"/>
            <a:ext cx="183833" cy="146342"/>
          </a:xfrm>
          <a:prstGeom prst="rect">
            <a:avLst/>
          </a:prstGeom>
          <a:noFill/>
          <a:ln/>
        </p:spPr>
        <p:txBody>
          <a:bodyPr wrap="none" rtlCol="0" anchor="t"/>
          <a:lstStyle/>
          <a:p>
            <a:pPr marL="0" indent="0" algn="ctr">
              <a:lnSpc>
                <a:spcPts val="1152"/>
              </a:lnSpc>
              <a:buNone/>
            </a:pPr>
            <a:r>
              <a:rPr lang="en-US" sz="1152" dirty="0">
                <a:solidFill>
                  <a:srgbClr val="FFFFFF"/>
                </a:solidFill>
                <a:latin typeface="Eudoxus Sans" pitchFamily="34" charset="0"/>
                <a:ea typeface="Eudoxus Sans" pitchFamily="34" charset="-122"/>
                <a:cs typeface="Eudoxus Sans" pitchFamily="34" charset="-120"/>
              </a:rPr>
              <a:t>pa</a:t>
            </a:r>
            <a:endParaRPr lang="en-US" sz="1152" dirty="0"/>
          </a:p>
        </p:txBody>
      </p:sp>
      <p:sp>
        <p:nvSpPr>
          <p:cNvPr id="11" name="Shape 4">
            <a:extLst>
              <a:ext uri="{FF2B5EF4-FFF2-40B4-BE49-F238E27FC236}">
                <a16:creationId xmlns:a16="http://schemas.microsoft.com/office/drawing/2014/main" id="{BD222EDF-1263-EA83-7837-D671D42DA02E}"/>
              </a:ext>
            </a:extLst>
          </p:cNvPr>
          <p:cNvSpPr/>
          <p:nvPr/>
        </p:nvSpPr>
        <p:spPr>
          <a:xfrm>
            <a:off x="5985583" y="24947324"/>
            <a:ext cx="725256" cy="636826"/>
          </a:xfrm>
          <a:prstGeom prst="roundRect">
            <a:avLst>
              <a:gd name="adj" fmla="val 21656021"/>
            </a:avLst>
          </a:prstGeom>
          <a:solidFill>
            <a:srgbClr val="8CA011"/>
          </a:solidFill>
          <a:ln w="7620">
            <a:solidFill>
              <a:srgbClr val="FFFFFF"/>
            </a:solidFill>
            <a:prstDash val="solid"/>
          </a:ln>
        </p:spPr>
        <p:txBody>
          <a:bodyPr/>
          <a:lstStyle/>
          <a:p>
            <a:endParaRPr lang="en-IN"/>
          </a:p>
        </p:txBody>
      </p:sp>
      <p:sp>
        <p:nvSpPr>
          <p:cNvPr id="12" name="Text 6">
            <a:extLst>
              <a:ext uri="{FF2B5EF4-FFF2-40B4-BE49-F238E27FC236}">
                <a16:creationId xmlns:a16="http://schemas.microsoft.com/office/drawing/2014/main" id="{A31D1E3C-5E3F-36F8-E2B8-96138D652F00}"/>
              </a:ext>
            </a:extLst>
          </p:cNvPr>
          <p:cNvSpPr/>
          <p:nvPr/>
        </p:nvSpPr>
        <p:spPr>
          <a:xfrm>
            <a:off x="6779062" y="25024115"/>
            <a:ext cx="2546509" cy="461843"/>
          </a:xfrm>
          <a:prstGeom prst="rect">
            <a:avLst/>
          </a:prstGeom>
          <a:noFill/>
          <a:ln/>
        </p:spPr>
        <p:txBody>
          <a:bodyPr wrap="none" rtlCol="0" anchor="t"/>
          <a:lstStyle/>
          <a:p>
            <a:pPr marL="0" indent="0" algn="l">
              <a:lnSpc>
                <a:spcPts val="3637"/>
              </a:lnSpc>
              <a:buNone/>
            </a:pPr>
            <a:r>
              <a:rPr lang="en-US" sz="2598" b="1" dirty="0">
                <a:solidFill>
                  <a:srgbClr val="272525"/>
                </a:solidFill>
                <a:latin typeface="Eudoxus Sans" pitchFamily="34" charset="0"/>
                <a:ea typeface="Eudoxus Sans" pitchFamily="34" charset="-122"/>
                <a:cs typeface="Eudoxus Sans" pitchFamily="34" charset="-120"/>
              </a:rPr>
              <a:t>by Goutam Kuiri</a:t>
            </a:r>
            <a:endParaRPr lang="en-US" sz="2598" dirty="0"/>
          </a:p>
        </p:txBody>
      </p:sp>
      <p:sp>
        <p:nvSpPr>
          <p:cNvPr id="16" name="TextBox 15">
            <a:extLst>
              <a:ext uri="{FF2B5EF4-FFF2-40B4-BE49-F238E27FC236}">
                <a16:creationId xmlns:a16="http://schemas.microsoft.com/office/drawing/2014/main" id="{9F2C0555-7860-436A-06AD-7E1C094E2504}"/>
              </a:ext>
            </a:extLst>
          </p:cNvPr>
          <p:cNvSpPr txBox="1"/>
          <p:nvPr/>
        </p:nvSpPr>
        <p:spPr>
          <a:xfrm>
            <a:off x="6399526" y="2596471"/>
            <a:ext cx="6914554" cy="7038850"/>
          </a:xfrm>
          <a:prstGeom prst="rect">
            <a:avLst/>
          </a:prstGeom>
          <a:noFill/>
        </p:spPr>
        <p:txBody>
          <a:bodyPr wrap="square" rtlCol="0">
            <a:spAutoFit/>
          </a:bodyPr>
          <a:lstStyle/>
          <a:p>
            <a:pPr>
              <a:lnSpc>
                <a:spcPct val="90000"/>
              </a:lnSpc>
              <a:spcBef>
                <a:spcPct val="0"/>
              </a:spcBef>
              <a:spcAft>
                <a:spcPts val="338"/>
              </a:spcAft>
            </a:pPr>
            <a:r>
              <a:rPr lang="en-US" sz="2400" dirty="0">
                <a:latin typeface="Aptos Narrow" panose="020B0004020202020204" pitchFamily="34" charset="0"/>
                <a:ea typeface="+mj-ea"/>
                <a:cs typeface="+mj-cs"/>
              </a:rPr>
              <a:t>Identifying the patterns in our products, regions, categories and customer segments for efficiency and profit optimization with SQL</a:t>
            </a:r>
            <a:r>
              <a:rPr lang="en-US" sz="2400" b="1" dirty="0">
                <a:highlight>
                  <a:srgbClr val="FFFFFF"/>
                </a:highlight>
                <a:latin typeface="Aptos Narrow" panose="020B0004020202020204" pitchFamily="34" charset="0"/>
                <a:ea typeface="+mj-ea"/>
                <a:cs typeface="+mj-cs"/>
              </a:rPr>
              <a:t> </a:t>
            </a:r>
          </a:p>
          <a:p>
            <a:pPr>
              <a:lnSpc>
                <a:spcPct val="90000"/>
              </a:lnSpc>
              <a:spcBef>
                <a:spcPct val="0"/>
              </a:spcBef>
              <a:spcAft>
                <a:spcPts val="338"/>
              </a:spcAft>
            </a:pPr>
            <a:endParaRPr lang="en-US" sz="2400" b="1" dirty="0">
              <a:highlight>
                <a:srgbClr val="FFFFFF"/>
              </a:highlight>
              <a:latin typeface="Aptos Narrow" panose="020B0004020202020204" pitchFamily="34" charset="0"/>
              <a:ea typeface="+mj-ea"/>
              <a:cs typeface="+mj-cs"/>
            </a:endParaRPr>
          </a:p>
          <a:p>
            <a:r>
              <a:rPr lang="en-US" sz="2400" dirty="0">
                <a:solidFill>
                  <a:srgbClr val="0D0D0D"/>
                </a:solidFill>
                <a:highlight>
                  <a:srgbClr val="FFFFFF"/>
                </a:highlight>
                <a:latin typeface="Aptos Narrow" panose="020B0004020202020204" pitchFamily="34" charset="0"/>
              </a:rPr>
              <a:t>With technology evolving rapidly, establishing robust databases and dedicated departments for interpreting them is essential for staying ahead in efficiency. While execution is crucial, having high-quality inputs ensures even better outputs. As market demand and competition intensify, it's imperative to leverage insights to deliver enhanced value to customers, as value remains paramount.</a:t>
            </a:r>
          </a:p>
          <a:p>
            <a:endParaRPr lang="en-US" sz="2400" dirty="0">
              <a:solidFill>
                <a:srgbClr val="0D0D0D"/>
              </a:solidFill>
              <a:highlight>
                <a:srgbClr val="FFFFFF"/>
              </a:highlight>
              <a:latin typeface="Aptos Narrow" panose="020B0004020202020204" pitchFamily="34" charset="0"/>
            </a:endParaRPr>
          </a:p>
          <a:p>
            <a:r>
              <a:rPr lang="en-US" sz="2400" dirty="0">
                <a:solidFill>
                  <a:srgbClr val="0D0D0D"/>
                </a:solidFill>
                <a:highlight>
                  <a:srgbClr val="FFFFFF"/>
                </a:highlight>
                <a:latin typeface="Aptos Narrow" panose="020B0004020202020204" pitchFamily="34" charset="0"/>
              </a:rPr>
              <a:t>Our analysis will utilize Excel, SQL, and Tableau. Excel will serve as the initial data repository, SQL will extract meaningful insights, and Tableau will visualize the data effectively. Following the six steps of Data Analysis - Ask, Prepare, Process, Analyze, Share, and Act.</a:t>
            </a:r>
            <a:endParaRPr lang="en-IN" sz="2400" dirty="0">
              <a:latin typeface="Aptos Narrow" panose="020B0004020202020204" pitchFamily="34" charset="0"/>
            </a:endParaRPr>
          </a:p>
          <a:p>
            <a:endParaRPr lang="en-IN" sz="2400" dirty="0"/>
          </a:p>
        </p:txBody>
      </p:sp>
      <p:sp>
        <p:nvSpPr>
          <p:cNvPr id="17" name="TextBox 16">
            <a:extLst>
              <a:ext uri="{FF2B5EF4-FFF2-40B4-BE49-F238E27FC236}">
                <a16:creationId xmlns:a16="http://schemas.microsoft.com/office/drawing/2014/main" id="{4D163A5D-A975-80BA-6EAC-881EF71EA291}"/>
              </a:ext>
            </a:extLst>
          </p:cNvPr>
          <p:cNvSpPr txBox="1"/>
          <p:nvPr/>
        </p:nvSpPr>
        <p:spPr>
          <a:xfrm>
            <a:off x="6454108" y="9737628"/>
            <a:ext cx="3479171" cy="667361"/>
          </a:xfrm>
          <a:prstGeom prst="rect">
            <a:avLst/>
          </a:prstGeom>
          <a:noFill/>
        </p:spPr>
        <p:txBody>
          <a:bodyPr wrap="square" rtlCol="0">
            <a:spAutoFit/>
          </a:bodyPr>
          <a:lstStyle/>
          <a:p>
            <a:r>
              <a:rPr lang="en-IN" sz="3600" b="1" kern="0" spc="-215" dirty="0">
                <a:solidFill>
                  <a:srgbClr val="591CE6"/>
                </a:solidFill>
                <a:effectLst>
                  <a:outerShdw blurRad="50800" dist="38100" dir="2700000" algn="tl" rotWithShape="0">
                    <a:prstClr val="black">
                      <a:alpha val="40000"/>
                    </a:prstClr>
                  </a:outerShdw>
                </a:effectLst>
                <a:latin typeface="p22-mackinac-pro" pitchFamily="34" charset="0"/>
                <a:ea typeface="p22-mackinac-pro" pitchFamily="34" charset="-122"/>
                <a:cs typeface="p22-mackinac-pro" pitchFamily="34" charset="-120"/>
              </a:rPr>
              <a:t>Step 1: Ask</a:t>
            </a:r>
            <a:endParaRPr lang="en-IN" sz="3600" dirty="0">
              <a:effectLst>
                <a:outerShdw blurRad="50800" dist="38100" dir="2700000" algn="tl" rotWithShape="0">
                  <a:prstClr val="black">
                    <a:alpha val="40000"/>
                  </a:prstClr>
                </a:outerShdw>
              </a:effectLst>
            </a:endParaRPr>
          </a:p>
        </p:txBody>
      </p:sp>
      <p:sp>
        <p:nvSpPr>
          <p:cNvPr id="18" name="TextBox 17">
            <a:extLst>
              <a:ext uri="{FF2B5EF4-FFF2-40B4-BE49-F238E27FC236}">
                <a16:creationId xmlns:a16="http://schemas.microsoft.com/office/drawing/2014/main" id="{B1D819FA-317A-D0FF-3B52-D88A31BD7A7B}"/>
              </a:ext>
            </a:extLst>
          </p:cNvPr>
          <p:cNvSpPr txBox="1"/>
          <p:nvPr/>
        </p:nvSpPr>
        <p:spPr>
          <a:xfrm>
            <a:off x="6454108" y="10711096"/>
            <a:ext cx="6535102" cy="2954655"/>
          </a:xfrm>
          <a:prstGeom prst="rect">
            <a:avLst/>
          </a:prstGeom>
          <a:noFill/>
        </p:spPr>
        <p:txBody>
          <a:bodyPr wrap="square" rtlCol="0">
            <a:spAutoFit/>
          </a:bodyPr>
          <a:lstStyle/>
          <a:p>
            <a:r>
              <a:rPr lang="en-US" sz="2400" dirty="0">
                <a:solidFill>
                  <a:srgbClr val="0D0D0D"/>
                </a:solidFill>
                <a:highlight>
                  <a:srgbClr val="FFFFFF"/>
                </a:highlight>
                <a:latin typeface="Aptos Narrow" panose="020B0004020202020204" pitchFamily="34" charset="0"/>
              </a:rPr>
              <a:t>In this stage, we will articulate the business challenge presented to us, which has been interpreted as "Identifying the optimal products, regions, categories, and customer segments for the Walmart to prioritize or steer clear of, aiming to amplify profitability."</a:t>
            </a:r>
            <a:endParaRPr lang="en-IN" sz="2400" dirty="0">
              <a:latin typeface="Aptos Narrow" panose="020B0004020202020204" pitchFamily="34" charset="0"/>
            </a:endParaRPr>
          </a:p>
          <a:p>
            <a:endParaRPr lang="en-IN" sz="2400" dirty="0"/>
          </a:p>
          <a:p>
            <a:endParaRPr lang="en-IN" dirty="0"/>
          </a:p>
        </p:txBody>
      </p:sp>
      <p:sp>
        <p:nvSpPr>
          <p:cNvPr id="19" name="TextBox 18">
            <a:extLst>
              <a:ext uri="{FF2B5EF4-FFF2-40B4-BE49-F238E27FC236}">
                <a16:creationId xmlns:a16="http://schemas.microsoft.com/office/drawing/2014/main" id="{EBB62451-911A-A124-34B6-59BAA1F441E8}"/>
              </a:ext>
            </a:extLst>
          </p:cNvPr>
          <p:cNvSpPr txBox="1"/>
          <p:nvPr/>
        </p:nvSpPr>
        <p:spPr>
          <a:xfrm>
            <a:off x="6407779" y="13738609"/>
            <a:ext cx="7207152" cy="10433625"/>
          </a:xfrm>
          <a:prstGeom prst="rect">
            <a:avLst/>
          </a:prstGeom>
          <a:noFill/>
        </p:spPr>
        <p:txBody>
          <a:bodyPr wrap="square">
            <a:spAutoFit/>
          </a:bodyPr>
          <a:lstStyle/>
          <a:p>
            <a:r>
              <a:rPr lang="en-US" sz="2400" b="1" dirty="0">
                <a:solidFill>
                  <a:schemeClr val="tx1">
                    <a:lumMod val="65000"/>
                    <a:lumOff val="35000"/>
                  </a:schemeClr>
                </a:solidFill>
                <a:latin typeface="Aptos Narrow" panose="020B0004020202020204" pitchFamily="34" charset="0"/>
              </a:rPr>
              <a:t>Business objectives: </a:t>
            </a:r>
          </a:p>
          <a:p>
            <a:pPr marL="160734" indent="-160734">
              <a:buFont typeface="Arial" panose="020B0604020202020204" pitchFamily="34" charset="0"/>
              <a:buChar char="•"/>
            </a:pPr>
            <a:r>
              <a:rPr lang="en-US" sz="2400" dirty="0">
                <a:latin typeface="Aptos Narrow" panose="020B0004020202020204" pitchFamily="34" charset="0"/>
              </a:rPr>
              <a:t>How can we optimize our profits? </a:t>
            </a:r>
          </a:p>
          <a:p>
            <a:pPr marL="160734" indent="-160734">
              <a:buFont typeface="Arial" panose="020B0604020202020204" pitchFamily="34" charset="0"/>
              <a:buChar char="•"/>
            </a:pPr>
            <a:r>
              <a:rPr lang="en-US" sz="2400" dirty="0">
                <a:latin typeface="Aptos Narrow" panose="020B0004020202020204" pitchFamily="34" charset="0"/>
              </a:rPr>
              <a:t>What are the emerging trends that we can we identify?</a:t>
            </a:r>
          </a:p>
          <a:p>
            <a:pPr marL="160734" indent="-160734">
              <a:buFont typeface="Arial" panose="020B0604020202020204" pitchFamily="34" charset="0"/>
              <a:buChar char="•"/>
            </a:pPr>
            <a:r>
              <a:rPr lang="en-US" sz="2400" dirty="0">
                <a:latin typeface="Aptos Narrow" panose="020B0004020202020204" pitchFamily="34" charset="0"/>
              </a:rPr>
              <a:t>How can we take these insights to build recommendations ?</a:t>
            </a:r>
          </a:p>
          <a:p>
            <a:pPr marL="160734" indent="-160734">
              <a:buFont typeface="Arial" panose="020B0604020202020204" pitchFamily="34" charset="0"/>
              <a:buChar char="•"/>
            </a:pPr>
            <a:endParaRPr lang="en-US" sz="2400" dirty="0">
              <a:latin typeface="Aptos Narrow" panose="020B0004020202020204" pitchFamily="34" charset="0"/>
            </a:endParaRPr>
          </a:p>
          <a:p>
            <a:pPr defTabSz="514350" eaLnBrk="0" fontAlgn="base" hangingPunct="0">
              <a:spcBef>
                <a:spcPct val="0"/>
              </a:spcBef>
              <a:spcAft>
                <a:spcPct val="0"/>
              </a:spcAft>
            </a:pPr>
            <a:r>
              <a:rPr lang="en-US" altLang="en-US" sz="2400" b="1" dirty="0">
                <a:solidFill>
                  <a:schemeClr val="tx1">
                    <a:lumMod val="65000"/>
                    <a:lumOff val="35000"/>
                  </a:schemeClr>
                </a:solidFill>
                <a:latin typeface="Aptos Narrow" panose="020B0004020202020204" pitchFamily="34" charset="0"/>
              </a:rPr>
              <a:t>Deliverables:</a:t>
            </a:r>
          </a:p>
          <a:p>
            <a:pPr marL="160734" indent="-160734" defTabSz="514350" eaLnBrk="0" fontAlgn="base" hangingPunct="0">
              <a:spcBef>
                <a:spcPct val="0"/>
              </a:spcBef>
              <a:spcAft>
                <a:spcPct val="0"/>
              </a:spcAft>
              <a:buFont typeface="Arial" panose="020B0604020202020204" pitchFamily="34" charset="0"/>
              <a:buChar char="•"/>
            </a:pPr>
            <a:r>
              <a:rPr lang="en-US" altLang="en-US" sz="2400" dirty="0">
                <a:latin typeface="Aptos Narrow" panose="020B0004020202020204" pitchFamily="34" charset="0"/>
              </a:rPr>
              <a:t>Concise overview of the business goals.</a:t>
            </a:r>
          </a:p>
          <a:p>
            <a:pPr marL="160734" indent="-160734" defTabSz="514350" eaLnBrk="0" fontAlgn="base" hangingPunct="0">
              <a:spcBef>
                <a:spcPct val="0"/>
              </a:spcBef>
              <a:spcAft>
                <a:spcPct val="0"/>
              </a:spcAft>
              <a:buFont typeface="Arial" panose="020B0604020202020204" pitchFamily="34" charset="0"/>
              <a:buChar char="•"/>
            </a:pPr>
            <a:r>
              <a:rPr lang="en-US" altLang="en-US" sz="2400" dirty="0">
                <a:latin typeface="Aptos Narrow" panose="020B0004020202020204" pitchFamily="34" charset="0"/>
              </a:rPr>
              <a:t>Comprehensive documentation detailing data cleansing, manipulation, and analysis.</a:t>
            </a:r>
          </a:p>
          <a:p>
            <a:pPr marL="160734" indent="-160734" defTabSz="514350" eaLnBrk="0" fontAlgn="base" hangingPunct="0">
              <a:spcBef>
                <a:spcPct val="0"/>
              </a:spcBef>
              <a:spcAft>
                <a:spcPct val="0"/>
              </a:spcAft>
              <a:buFont typeface="Arial" panose="020B0604020202020204" pitchFamily="34" charset="0"/>
              <a:buChar char="•"/>
            </a:pPr>
            <a:r>
              <a:rPr lang="en-US" altLang="en-US" sz="2400" dirty="0">
                <a:latin typeface="Aptos Narrow" panose="020B0004020202020204" pitchFamily="34" charset="0"/>
              </a:rPr>
              <a:t>Dashboard showcasing visualizations and key findings.</a:t>
            </a:r>
          </a:p>
          <a:p>
            <a:pPr marL="160734" indent="-160734" defTabSz="514350" eaLnBrk="0" fontAlgn="base" hangingPunct="0">
              <a:spcBef>
                <a:spcPct val="0"/>
              </a:spcBef>
              <a:spcAft>
                <a:spcPct val="0"/>
              </a:spcAft>
              <a:buFont typeface="Arial" panose="020B0604020202020204" pitchFamily="34" charset="0"/>
              <a:buChar char="•"/>
            </a:pPr>
            <a:r>
              <a:rPr lang="en-US" altLang="en-US" sz="2400" dirty="0">
                <a:latin typeface="Aptos Narrow" panose="020B0004020202020204" pitchFamily="34" charset="0"/>
              </a:rPr>
              <a:t>Recommendations derived from our insights and analysis.</a:t>
            </a:r>
          </a:p>
          <a:p>
            <a:endParaRPr lang="en-US" sz="2400" dirty="0">
              <a:latin typeface="Aptos Narrow" panose="020B0004020202020204" pitchFamily="34" charset="0"/>
            </a:endParaRPr>
          </a:p>
          <a:p>
            <a:endParaRPr lang="en-US" sz="2400" dirty="0">
              <a:latin typeface="Aptos Narrow" panose="020B0004020202020204" pitchFamily="34" charset="0"/>
            </a:endParaRPr>
          </a:p>
          <a:p>
            <a:endParaRPr lang="en-US" sz="2400" dirty="0">
              <a:latin typeface="Aptos Narrow" panose="020B0004020202020204" pitchFamily="34" charset="0"/>
            </a:endParaRPr>
          </a:p>
          <a:p>
            <a:r>
              <a:rPr lang="en-US" sz="2400" dirty="0">
                <a:latin typeface="Aptos Narrow" panose="020B0004020202020204" pitchFamily="34" charset="0"/>
              </a:rPr>
              <a:t>In this phase, we will identify and assess the features of our Walmart Dataset: </a:t>
            </a:r>
            <a:endParaRPr lang="en-US" sz="2400" b="1" dirty="0">
              <a:latin typeface="Aptos Narrow" panose="020B0004020202020204" pitchFamily="34" charset="0"/>
            </a:endParaRPr>
          </a:p>
          <a:p>
            <a:endParaRPr lang="en-IN" sz="2400" dirty="0">
              <a:latin typeface="Aptos Narrow" panose="020B0004020202020204" pitchFamily="34" charset="0"/>
            </a:endParaRPr>
          </a:p>
          <a:p>
            <a:pPr marL="171450" indent="-171450">
              <a:buFont typeface="Arial" panose="020B0604020202020204" pitchFamily="34" charset="0"/>
              <a:buChar char="•"/>
            </a:pPr>
            <a:r>
              <a:rPr lang="en-US" sz="2400" dirty="0">
                <a:latin typeface="Aptos Narrow" panose="020B0004020202020204" pitchFamily="34" charset="0"/>
              </a:rPr>
              <a:t>It comes with 8400 rows with 8400 being pure data and the other one row being the column headers. It contains data recorded between the 1st of January 2012 (the first order date) to the 30th of December 2015 (the last shipping date). (The last order date is the 30th of December 2015, so we will instead use the order dates range to represent our 4 years of business) </a:t>
            </a:r>
          </a:p>
          <a:p>
            <a:pPr marL="171450" indent="-171450">
              <a:buFont typeface="Arial" panose="020B0604020202020204" pitchFamily="34" charset="0"/>
              <a:buChar char="•"/>
            </a:pPr>
            <a:endParaRPr lang="en-US" sz="2400" dirty="0">
              <a:latin typeface="Aptos Narrow" panose="020B0004020202020204" pitchFamily="34" charset="0"/>
            </a:endParaRPr>
          </a:p>
          <a:p>
            <a:pPr marL="171450" indent="-171450">
              <a:buFont typeface="Arial" panose="020B0604020202020204" pitchFamily="34" charset="0"/>
              <a:buChar char="•"/>
            </a:pPr>
            <a:r>
              <a:rPr lang="en-US" sz="2400" dirty="0">
                <a:latin typeface="Aptos Narrow" panose="020B0004020202020204" pitchFamily="34" charset="0"/>
              </a:rPr>
              <a:t>It contains the data of 795 customers.</a:t>
            </a:r>
          </a:p>
        </p:txBody>
      </p:sp>
      <p:sp>
        <p:nvSpPr>
          <p:cNvPr id="20" name="Text 6">
            <a:extLst>
              <a:ext uri="{FF2B5EF4-FFF2-40B4-BE49-F238E27FC236}">
                <a16:creationId xmlns:a16="http://schemas.microsoft.com/office/drawing/2014/main" id="{703BE2FD-CB5E-170A-8781-344C1E893143}"/>
              </a:ext>
            </a:extLst>
          </p:cNvPr>
          <p:cNvSpPr/>
          <p:nvPr/>
        </p:nvSpPr>
        <p:spPr>
          <a:xfrm>
            <a:off x="6106281" y="24947324"/>
            <a:ext cx="483859" cy="551928"/>
          </a:xfrm>
          <a:prstGeom prst="rect">
            <a:avLst/>
          </a:prstGeom>
          <a:noFill/>
          <a:ln/>
        </p:spPr>
        <p:txBody>
          <a:bodyPr wrap="none" rtlCol="0" anchor="t"/>
          <a:lstStyle/>
          <a:p>
            <a:pPr marL="0" indent="0" algn="l">
              <a:lnSpc>
                <a:spcPts val="3637"/>
              </a:lnSpc>
              <a:buNone/>
            </a:pPr>
            <a:r>
              <a:rPr lang="en-US" sz="2598" dirty="0">
                <a:solidFill>
                  <a:srgbClr val="272525"/>
                </a:solidFill>
                <a:latin typeface="Eudoxus Sans" pitchFamily="34" charset="0"/>
                <a:ea typeface="Eudoxus Sans" pitchFamily="34" charset="-122"/>
              </a:rPr>
              <a:t>Ga</a:t>
            </a:r>
            <a:endParaRPr lang="en-US" sz="2598" dirty="0"/>
          </a:p>
        </p:txBody>
      </p:sp>
      <p:sp>
        <p:nvSpPr>
          <p:cNvPr id="21" name="TextBox 20">
            <a:extLst>
              <a:ext uri="{FF2B5EF4-FFF2-40B4-BE49-F238E27FC236}">
                <a16:creationId xmlns:a16="http://schemas.microsoft.com/office/drawing/2014/main" id="{8569688E-6E68-9DDD-4B89-670BE1482325}"/>
              </a:ext>
            </a:extLst>
          </p:cNvPr>
          <p:cNvSpPr txBox="1"/>
          <p:nvPr/>
        </p:nvSpPr>
        <p:spPr>
          <a:xfrm>
            <a:off x="6407779" y="18652318"/>
            <a:ext cx="3479171" cy="667361"/>
          </a:xfrm>
          <a:prstGeom prst="rect">
            <a:avLst/>
          </a:prstGeom>
          <a:noFill/>
        </p:spPr>
        <p:txBody>
          <a:bodyPr wrap="square" rtlCol="0">
            <a:spAutoFit/>
          </a:bodyPr>
          <a:lstStyle/>
          <a:p>
            <a:r>
              <a:rPr lang="en-IN" sz="3600" b="1" kern="0" spc="-215" dirty="0">
                <a:solidFill>
                  <a:srgbClr val="591CE6"/>
                </a:solidFill>
                <a:effectLst>
                  <a:outerShdw blurRad="50800" dist="38100" dir="2700000" algn="tl" rotWithShape="0">
                    <a:prstClr val="black">
                      <a:alpha val="40000"/>
                    </a:prstClr>
                  </a:outerShdw>
                </a:effectLst>
                <a:latin typeface="p22-mackinac-pro" pitchFamily="34" charset="0"/>
                <a:ea typeface="p22-mackinac-pro" pitchFamily="34" charset="-122"/>
                <a:cs typeface="p22-mackinac-pro" pitchFamily="34" charset="-120"/>
              </a:rPr>
              <a:t>Step 1:  Prepare</a:t>
            </a:r>
            <a:endParaRPr lang="en-IN" sz="3600" dirty="0">
              <a:effectLst>
                <a:outerShdw blurRad="50800" dist="38100" dir="2700000" algn="tl" rotWithShape="0">
                  <a:prstClr val="black">
                    <a:alpha val="40000"/>
                  </a:prstClr>
                </a:outerShdw>
              </a:effectLst>
            </a:endParaRPr>
          </a:p>
        </p:txBody>
      </p:sp>
      <p:pic>
        <p:nvPicPr>
          <p:cNvPr id="6" name="Picture 5" descr="A logo on a black background&#10;&#10;Description automatically generated">
            <a:extLst>
              <a:ext uri="{FF2B5EF4-FFF2-40B4-BE49-F238E27FC236}">
                <a16:creationId xmlns:a16="http://schemas.microsoft.com/office/drawing/2014/main" id="{75C5A9FC-7F16-B4F4-273D-BBB1B0A25164}"/>
              </a:ext>
            </a:extLst>
          </p:cNvPr>
          <p:cNvPicPr>
            <a:picLocks noChangeAspect="1"/>
          </p:cNvPicPr>
          <p:nvPr/>
        </p:nvPicPr>
        <p:blipFill>
          <a:blip r:embed="rId4"/>
          <a:stretch>
            <a:fillRect/>
          </a:stretch>
        </p:blipFill>
        <p:spPr>
          <a:xfrm>
            <a:off x="838616" y="-1213529"/>
            <a:ext cx="3810000" cy="381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29134" y="0"/>
            <a:ext cx="14628971" cy="26009600"/>
          </a:xfrm>
          <a:prstGeom prst="rect">
            <a:avLst/>
          </a:prstGeom>
          <a:solidFill>
            <a:srgbClr val="FDFAF7"/>
          </a:solidFill>
          <a:ln/>
        </p:spPr>
        <p:txBody>
          <a:bodyPr/>
          <a:lstStyle/>
          <a:p>
            <a:endParaRPr lang="en-IN"/>
          </a:p>
        </p:txBody>
      </p:sp>
      <p:sp>
        <p:nvSpPr>
          <p:cNvPr id="28" name="TextBox 27">
            <a:extLst>
              <a:ext uri="{FF2B5EF4-FFF2-40B4-BE49-F238E27FC236}">
                <a16:creationId xmlns:a16="http://schemas.microsoft.com/office/drawing/2014/main" id="{CD09A6D5-815F-F59F-D4D9-ACF3A1DA7D6E}"/>
              </a:ext>
            </a:extLst>
          </p:cNvPr>
          <p:cNvSpPr txBox="1"/>
          <p:nvPr/>
        </p:nvSpPr>
        <p:spPr>
          <a:xfrm>
            <a:off x="5772580" y="1848292"/>
            <a:ext cx="8648700" cy="1200329"/>
          </a:xfrm>
          <a:prstGeom prst="rect">
            <a:avLst/>
          </a:prstGeom>
          <a:noFill/>
        </p:spPr>
        <p:txBody>
          <a:bodyPr wrap="square">
            <a:spAutoFit/>
          </a:bodyPr>
          <a:lstStyle/>
          <a:p>
            <a:r>
              <a:rPr lang="en-US" sz="3600" b="1" dirty="0">
                <a:solidFill>
                  <a:srgbClr val="7030A0"/>
                </a:solidFill>
              </a:rPr>
              <a:t>5. The relationship between discount and sales and the total discount per category  ?</a:t>
            </a:r>
            <a:endParaRPr lang="en-IN" sz="3600" b="1" dirty="0">
              <a:solidFill>
                <a:srgbClr val="7030A0"/>
              </a:solidFill>
            </a:endParaRPr>
          </a:p>
        </p:txBody>
      </p:sp>
      <p:sp>
        <p:nvSpPr>
          <p:cNvPr id="29" name="TextBox 28">
            <a:extLst>
              <a:ext uri="{FF2B5EF4-FFF2-40B4-BE49-F238E27FC236}">
                <a16:creationId xmlns:a16="http://schemas.microsoft.com/office/drawing/2014/main" id="{69145166-1C77-A223-7C0D-E5846612B176}"/>
              </a:ext>
            </a:extLst>
          </p:cNvPr>
          <p:cNvSpPr txBox="1"/>
          <p:nvPr/>
        </p:nvSpPr>
        <p:spPr>
          <a:xfrm>
            <a:off x="6049306" y="3974971"/>
            <a:ext cx="7258859" cy="2308324"/>
          </a:xfrm>
          <a:prstGeom prst="rect">
            <a:avLst/>
          </a:prstGeom>
          <a:noFill/>
        </p:spPr>
        <p:txBody>
          <a:bodyPr wrap="square">
            <a:spAutoFit/>
          </a:bodyPr>
          <a:lstStyle/>
          <a:p>
            <a:r>
              <a:rPr lang="en-US" sz="3600" dirty="0"/>
              <a:t>First, let’s observe the correlation between discount and average sales to understand how impactful one is to the other.</a:t>
            </a:r>
            <a:endParaRPr lang="en-IN" sz="3600" dirty="0"/>
          </a:p>
        </p:txBody>
      </p:sp>
      <p:sp>
        <p:nvSpPr>
          <p:cNvPr id="30" name="TextBox 29">
            <a:extLst>
              <a:ext uri="{FF2B5EF4-FFF2-40B4-BE49-F238E27FC236}">
                <a16:creationId xmlns:a16="http://schemas.microsoft.com/office/drawing/2014/main" id="{BA0990C1-FE0C-5A86-C3F0-626DDAA04174}"/>
              </a:ext>
            </a:extLst>
          </p:cNvPr>
          <p:cNvSpPr txBox="1"/>
          <p:nvPr/>
        </p:nvSpPr>
        <p:spPr>
          <a:xfrm>
            <a:off x="741120" y="17629006"/>
            <a:ext cx="4714407" cy="400110"/>
          </a:xfrm>
          <a:prstGeom prst="rect">
            <a:avLst/>
          </a:prstGeom>
          <a:noFill/>
        </p:spPr>
        <p:txBody>
          <a:bodyPr wrap="square">
            <a:spAutoFit/>
          </a:bodyPr>
          <a:lstStyle/>
          <a:p>
            <a:r>
              <a:rPr lang="en-IN" sz="2000" dirty="0"/>
              <a:t>This produces the following: </a:t>
            </a:r>
          </a:p>
        </p:txBody>
      </p:sp>
      <p:pic>
        <p:nvPicPr>
          <p:cNvPr id="31" name="Picture 30" descr="A screenshot of a graph&#10;&#10;Description automatically generated">
            <a:extLst>
              <a:ext uri="{FF2B5EF4-FFF2-40B4-BE49-F238E27FC236}">
                <a16:creationId xmlns:a16="http://schemas.microsoft.com/office/drawing/2014/main" id="{77526737-DC18-9074-C49B-ACC27F1AF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881" y="11115722"/>
            <a:ext cx="5386827" cy="7202758"/>
          </a:xfrm>
          <a:prstGeom prst="rect">
            <a:avLst/>
          </a:prstGeom>
        </p:spPr>
      </p:pic>
      <p:sp>
        <p:nvSpPr>
          <p:cNvPr id="32" name="TextBox 31">
            <a:extLst>
              <a:ext uri="{FF2B5EF4-FFF2-40B4-BE49-F238E27FC236}">
                <a16:creationId xmlns:a16="http://schemas.microsoft.com/office/drawing/2014/main" id="{0C32324C-7764-E415-D6F3-B2CCCCC42B28}"/>
              </a:ext>
            </a:extLst>
          </p:cNvPr>
          <p:cNvSpPr txBox="1"/>
          <p:nvPr/>
        </p:nvSpPr>
        <p:spPr>
          <a:xfrm>
            <a:off x="9034454" y="18411377"/>
            <a:ext cx="5386826" cy="646331"/>
          </a:xfrm>
          <a:prstGeom prst="rect">
            <a:avLst/>
          </a:prstGeom>
          <a:noFill/>
        </p:spPr>
        <p:txBody>
          <a:bodyPr wrap="square">
            <a:spAutoFit/>
          </a:bodyPr>
          <a:lstStyle/>
          <a:p>
            <a:r>
              <a:rPr lang="en-IN" sz="3600" dirty="0"/>
              <a:t>Discount vs </a:t>
            </a:r>
            <a:r>
              <a:rPr lang="en-IN" sz="3600" dirty="0" err="1"/>
              <a:t>Avg</a:t>
            </a:r>
            <a:r>
              <a:rPr lang="en-IN" sz="3600" dirty="0"/>
              <a:t> Sales </a:t>
            </a:r>
          </a:p>
        </p:txBody>
      </p:sp>
      <p:sp>
        <p:nvSpPr>
          <p:cNvPr id="33" name="TextBox 32">
            <a:extLst>
              <a:ext uri="{FF2B5EF4-FFF2-40B4-BE49-F238E27FC236}">
                <a16:creationId xmlns:a16="http://schemas.microsoft.com/office/drawing/2014/main" id="{936BBA90-AD8A-DF65-BBBF-D83FC6B4786D}"/>
              </a:ext>
            </a:extLst>
          </p:cNvPr>
          <p:cNvSpPr txBox="1"/>
          <p:nvPr/>
        </p:nvSpPr>
        <p:spPr>
          <a:xfrm>
            <a:off x="6682410" y="21184929"/>
            <a:ext cx="6625755" cy="2308324"/>
          </a:xfrm>
          <a:prstGeom prst="rect">
            <a:avLst/>
          </a:prstGeom>
          <a:noFill/>
        </p:spPr>
        <p:txBody>
          <a:bodyPr wrap="square">
            <a:spAutoFit/>
          </a:bodyPr>
          <a:lstStyle/>
          <a:p>
            <a:r>
              <a:rPr lang="en-US" sz="3600" dirty="0"/>
              <a:t>Seems that for each discount point, the average sales seem to vary a lot. Let’s check the correlation with a graph in Excel </a:t>
            </a:r>
            <a:endParaRPr lang="en-IN" sz="3600" dirty="0"/>
          </a:p>
        </p:txBody>
      </p:sp>
      <p:pic>
        <p:nvPicPr>
          <p:cNvPr id="4100" name="Picture 4" descr="How To Look For The Best Sales In Pakistan discounts, sales &amp; deals">
            <a:extLst>
              <a:ext uri="{FF2B5EF4-FFF2-40B4-BE49-F238E27FC236}">
                <a16:creationId xmlns:a16="http://schemas.microsoft.com/office/drawing/2014/main" id="{03E5ACBB-1EC4-0A31-1557-D3EFBB16E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12" y="0"/>
            <a:ext cx="5645157" cy="134046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4" name="Picture 33" descr="A logo on a black background&#10;&#10;Description automatically generated">
            <a:extLst>
              <a:ext uri="{FF2B5EF4-FFF2-40B4-BE49-F238E27FC236}">
                <a16:creationId xmlns:a16="http://schemas.microsoft.com/office/drawing/2014/main" id="{A3C1FE38-CEE4-2729-6D5A-937372D56105}"/>
              </a:ext>
            </a:extLst>
          </p:cNvPr>
          <p:cNvPicPr>
            <a:picLocks noChangeAspect="1"/>
          </p:cNvPicPr>
          <p:nvPr/>
        </p:nvPicPr>
        <p:blipFill>
          <a:blip r:embed="rId5"/>
          <a:stretch>
            <a:fillRect/>
          </a:stretch>
        </p:blipFill>
        <p:spPr>
          <a:xfrm>
            <a:off x="10096930" y="-1103611"/>
            <a:ext cx="3810000" cy="3810000"/>
          </a:xfrm>
          <a:prstGeom prst="rect">
            <a:avLst/>
          </a:prstGeom>
        </p:spPr>
      </p:pic>
      <p:pic>
        <p:nvPicPr>
          <p:cNvPr id="4104" name="Picture 8" descr="Discount Formula: Calculating Discount Percentage and Examples">
            <a:extLst>
              <a:ext uri="{FF2B5EF4-FFF2-40B4-BE49-F238E27FC236}">
                <a16:creationId xmlns:a16="http://schemas.microsoft.com/office/drawing/2014/main" id="{E15EA5AF-25A6-A583-C462-A615D3C17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404612"/>
            <a:ext cx="5585460" cy="126049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9E041D34-AB25-0CDF-B709-4DA9A273C07E}"/>
              </a:ext>
            </a:extLst>
          </p:cNvPr>
          <p:cNvSpPr/>
          <p:nvPr/>
        </p:nvSpPr>
        <p:spPr>
          <a:xfrm>
            <a:off x="-29134" y="0"/>
            <a:ext cx="5585460" cy="26009600"/>
          </a:xfrm>
          <a:prstGeom prst="rect">
            <a:avLst/>
          </a:prstGeom>
          <a:solidFill>
            <a:srgbClr val="FF0000">
              <a:alpha val="1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724733EE-90E9-799C-C39D-3A52825C8008}"/>
              </a:ext>
            </a:extLst>
          </p:cNvPr>
          <p:cNvSpPr txBox="1"/>
          <p:nvPr/>
        </p:nvSpPr>
        <p:spPr>
          <a:xfrm>
            <a:off x="6394124" y="7686761"/>
            <a:ext cx="7535585" cy="2308324"/>
          </a:xfrm>
          <a:prstGeom prst="rect">
            <a:avLst/>
          </a:prstGeom>
          <a:noFill/>
        </p:spPr>
        <p:txBody>
          <a:bodyPr wrap="square">
            <a:spAutoFit/>
          </a:bodyPr>
          <a:lstStyle/>
          <a:p>
            <a:r>
              <a:rPr lang="en-IN" sz="3600" b="1" dirty="0">
                <a:solidFill>
                  <a:srgbClr val="00B0F0"/>
                </a:solidFill>
              </a:rPr>
              <a:t>select </a:t>
            </a:r>
            <a:r>
              <a:rPr lang="en-IN" sz="3600" dirty="0" err="1"/>
              <a:t>Discount,round</a:t>
            </a:r>
            <a:r>
              <a:rPr lang="en-IN" sz="3600" dirty="0"/>
              <a:t>(</a:t>
            </a:r>
            <a:r>
              <a:rPr lang="en-IN" sz="3600" b="1" dirty="0" err="1">
                <a:solidFill>
                  <a:srgbClr val="00B0F0"/>
                </a:solidFill>
              </a:rPr>
              <a:t>avg</a:t>
            </a:r>
            <a:r>
              <a:rPr lang="en-IN" sz="3600" dirty="0"/>
              <a:t>(sales),2) </a:t>
            </a:r>
            <a:r>
              <a:rPr lang="en-IN" sz="3600" b="1" dirty="0">
                <a:solidFill>
                  <a:srgbClr val="00B0F0"/>
                </a:solidFill>
              </a:rPr>
              <a:t>as</a:t>
            </a:r>
            <a:r>
              <a:rPr lang="en-IN" sz="3600" dirty="0"/>
              <a:t> </a:t>
            </a:r>
            <a:r>
              <a:rPr lang="en-IN" sz="3600" dirty="0" err="1"/>
              <a:t>Avg_Sales</a:t>
            </a:r>
            <a:r>
              <a:rPr lang="en-IN" sz="3600" b="1" dirty="0">
                <a:solidFill>
                  <a:srgbClr val="00B0F0"/>
                </a:solidFill>
              </a:rPr>
              <a:t> from </a:t>
            </a:r>
            <a:r>
              <a:rPr lang="en-IN" sz="3600" dirty="0" err="1"/>
              <a:t>walmart_sales</a:t>
            </a:r>
            <a:endParaRPr lang="en-IN" sz="3600" dirty="0"/>
          </a:p>
          <a:p>
            <a:r>
              <a:rPr lang="en-IN" sz="3600" b="1" dirty="0">
                <a:solidFill>
                  <a:srgbClr val="00B0F0"/>
                </a:solidFill>
              </a:rPr>
              <a:t>group by </a:t>
            </a:r>
            <a:r>
              <a:rPr lang="en-IN" sz="3600" dirty="0"/>
              <a:t>discount </a:t>
            </a:r>
          </a:p>
          <a:p>
            <a:r>
              <a:rPr lang="en-IN" sz="3600" b="1" dirty="0">
                <a:solidFill>
                  <a:srgbClr val="00B0F0"/>
                </a:solidFill>
              </a:rPr>
              <a:t>order by </a:t>
            </a:r>
            <a:r>
              <a:rPr lang="en-IN" sz="3600" dirty="0"/>
              <a:t>discount;</a:t>
            </a:r>
          </a:p>
        </p:txBody>
      </p:sp>
    </p:spTree>
    <p:extLst>
      <p:ext uri="{BB962C8B-B14F-4D97-AF65-F5344CB8AC3E}">
        <p14:creationId xmlns:p14="http://schemas.microsoft.com/office/powerpoint/2010/main" val="302976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1429" y="-232369"/>
            <a:ext cx="14628971" cy="26009600"/>
          </a:xfrm>
          <a:prstGeom prst="rect">
            <a:avLst/>
          </a:prstGeom>
          <a:solidFill>
            <a:srgbClr val="FDFAF7"/>
          </a:solidFill>
          <a:ln/>
        </p:spPr>
        <p:txBody>
          <a:bodyPr/>
          <a:lstStyle/>
          <a:p>
            <a:endParaRPr lang="en-IN"/>
          </a:p>
        </p:txBody>
      </p:sp>
      <p:sp>
        <p:nvSpPr>
          <p:cNvPr id="4" name="TextBox 3">
            <a:extLst>
              <a:ext uri="{FF2B5EF4-FFF2-40B4-BE49-F238E27FC236}">
                <a16:creationId xmlns:a16="http://schemas.microsoft.com/office/drawing/2014/main" id="{851E312A-F370-4D46-F52E-87B7AEAD262B}"/>
              </a:ext>
            </a:extLst>
          </p:cNvPr>
          <p:cNvSpPr txBox="1"/>
          <p:nvPr/>
        </p:nvSpPr>
        <p:spPr>
          <a:xfrm>
            <a:off x="4841824" y="11327422"/>
            <a:ext cx="7364667" cy="584775"/>
          </a:xfrm>
          <a:prstGeom prst="rect">
            <a:avLst/>
          </a:prstGeom>
          <a:noFill/>
        </p:spPr>
        <p:txBody>
          <a:bodyPr wrap="square">
            <a:spAutoFit/>
          </a:bodyPr>
          <a:lstStyle/>
          <a:p>
            <a:r>
              <a:rPr lang="en-US" sz="3200" dirty="0"/>
              <a:t>Discount vs Avg Sales correlation graph</a:t>
            </a:r>
            <a:endParaRPr lang="en-IN" sz="3200" dirty="0"/>
          </a:p>
        </p:txBody>
      </p:sp>
      <p:sp>
        <p:nvSpPr>
          <p:cNvPr id="5" name="TextBox 4">
            <a:extLst>
              <a:ext uri="{FF2B5EF4-FFF2-40B4-BE49-F238E27FC236}">
                <a16:creationId xmlns:a16="http://schemas.microsoft.com/office/drawing/2014/main" id="{D292353F-7DDE-9846-3EB7-5EC5D1DA8C14}"/>
              </a:ext>
            </a:extLst>
          </p:cNvPr>
          <p:cNvSpPr txBox="1"/>
          <p:nvPr/>
        </p:nvSpPr>
        <p:spPr>
          <a:xfrm>
            <a:off x="647393" y="13156788"/>
            <a:ext cx="13865660" cy="2308324"/>
          </a:xfrm>
          <a:prstGeom prst="rect">
            <a:avLst/>
          </a:prstGeom>
          <a:noFill/>
        </p:spPr>
        <p:txBody>
          <a:bodyPr wrap="square">
            <a:spAutoFit/>
          </a:bodyPr>
          <a:lstStyle/>
          <a:p>
            <a:r>
              <a:rPr lang="en-US" sz="3600" dirty="0"/>
              <a:t>They almost have no linear relationship. This noted by the correlation coefficient of 0.522 and the shape of the graph. </a:t>
            </a:r>
          </a:p>
          <a:p>
            <a:endParaRPr lang="en-US" sz="3600" dirty="0"/>
          </a:p>
          <a:p>
            <a:r>
              <a:rPr lang="en-US" sz="3600" dirty="0"/>
              <a:t>Let’s observe the total discount per product category:</a:t>
            </a:r>
            <a:endParaRPr lang="en-IN" sz="3600" dirty="0"/>
          </a:p>
        </p:txBody>
      </p:sp>
      <p:pic>
        <p:nvPicPr>
          <p:cNvPr id="6" name="Picture 5" descr="A screenshot of a computer&#10;&#10;Description automatically generated">
            <a:extLst>
              <a:ext uri="{FF2B5EF4-FFF2-40B4-BE49-F238E27FC236}">
                <a16:creationId xmlns:a16="http://schemas.microsoft.com/office/drawing/2014/main" id="{09FAA7A7-A0A7-2B83-1FC1-F3C02218E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731" y="3193490"/>
            <a:ext cx="11917679" cy="792397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F4C98B72-575C-0558-FBB3-E55114760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613" y="17918418"/>
            <a:ext cx="6508797" cy="4207763"/>
          </a:xfrm>
          <a:prstGeom prst="rect">
            <a:avLst/>
          </a:prstGeom>
        </p:spPr>
      </p:pic>
      <p:sp>
        <p:nvSpPr>
          <p:cNvPr id="9" name="TextBox 8">
            <a:extLst>
              <a:ext uri="{FF2B5EF4-FFF2-40B4-BE49-F238E27FC236}">
                <a16:creationId xmlns:a16="http://schemas.microsoft.com/office/drawing/2014/main" id="{24F1136C-3B61-B10A-010E-D54A17353D5D}"/>
              </a:ext>
            </a:extLst>
          </p:cNvPr>
          <p:cNvSpPr txBox="1"/>
          <p:nvPr/>
        </p:nvSpPr>
        <p:spPr>
          <a:xfrm>
            <a:off x="8768084" y="21847890"/>
            <a:ext cx="5609321" cy="523220"/>
          </a:xfrm>
          <a:prstGeom prst="rect">
            <a:avLst/>
          </a:prstGeom>
          <a:noFill/>
        </p:spPr>
        <p:txBody>
          <a:bodyPr wrap="square">
            <a:spAutoFit/>
          </a:bodyPr>
          <a:lstStyle/>
          <a:p>
            <a:r>
              <a:rPr lang="en-IN" sz="2800" dirty="0"/>
              <a:t>Most  Categories</a:t>
            </a:r>
          </a:p>
        </p:txBody>
      </p:sp>
      <p:sp>
        <p:nvSpPr>
          <p:cNvPr id="10" name="TextBox 9">
            <a:extLst>
              <a:ext uri="{FF2B5EF4-FFF2-40B4-BE49-F238E27FC236}">
                <a16:creationId xmlns:a16="http://schemas.microsoft.com/office/drawing/2014/main" id="{048567F0-EEE5-70CD-8CC0-FB0621431E4A}"/>
              </a:ext>
            </a:extLst>
          </p:cNvPr>
          <p:cNvSpPr txBox="1"/>
          <p:nvPr/>
        </p:nvSpPr>
        <p:spPr>
          <a:xfrm>
            <a:off x="506667" y="22816110"/>
            <a:ext cx="13617743" cy="2308324"/>
          </a:xfrm>
          <a:prstGeom prst="rect">
            <a:avLst/>
          </a:prstGeom>
          <a:noFill/>
        </p:spPr>
        <p:txBody>
          <a:bodyPr wrap="square">
            <a:spAutoFit/>
          </a:bodyPr>
          <a:lstStyle/>
          <a:p>
            <a:r>
              <a:rPr lang="en-US" sz="3600" dirty="0"/>
              <a:t>So Office supplies are the most discounted items Technology and Furniture . We will later dive in into how much profit and sales each generate. Before that, let’s zoom in the category section to see exactly what type of products are the most discounted. </a:t>
            </a:r>
            <a:endParaRPr lang="en-IN" sz="3600" dirty="0"/>
          </a:p>
        </p:txBody>
      </p:sp>
      <p:sp>
        <p:nvSpPr>
          <p:cNvPr id="12" name="TextBox 11">
            <a:extLst>
              <a:ext uri="{FF2B5EF4-FFF2-40B4-BE49-F238E27FC236}">
                <a16:creationId xmlns:a16="http://schemas.microsoft.com/office/drawing/2014/main" id="{CF2DCED1-79FA-F361-2999-998FF9C2C662}"/>
              </a:ext>
            </a:extLst>
          </p:cNvPr>
          <p:cNvSpPr txBox="1"/>
          <p:nvPr/>
        </p:nvSpPr>
        <p:spPr>
          <a:xfrm>
            <a:off x="647393" y="15893025"/>
            <a:ext cx="12989044" cy="3170099"/>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Product_Category</a:t>
            </a:r>
            <a:r>
              <a:rPr lang="en-IN" sz="4000" dirty="0"/>
              <a:t>,</a:t>
            </a:r>
          </a:p>
          <a:p>
            <a:r>
              <a:rPr lang="en-IN" sz="4000" dirty="0"/>
              <a:t> round(sum(discount),2) </a:t>
            </a:r>
            <a:r>
              <a:rPr lang="en-IN" sz="4000" b="1" dirty="0">
                <a:solidFill>
                  <a:srgbClr val="00B0F0"/>
                </a:solidFill>
              </a:rPr>
              <a:t>as</a:t>
            </a:r>
            <a:r>
              <a:rPr lang="en-IN" sz="4000" dirty="0"/>
              <a:t> </a:t>
            </a:r>
            <a:r>
              <a:rPr lang="en-IN" sz="4000" dirty="0" err="1"/>
              <a:t>Total_Discount</a:t>
            </a:r>
            <a:endParaRPr lang="en-IN" sz="4000" dirty="0"/>
          </a:p>
          <a:p>
            <a:r>
              <a:rPr lang="en-IN" sz="4000" b="1" dirty="0">
                <a:solidFill>
                  <a:srgbClr val="00B0F0"/>
                </a:solidFill>
              </a:rPr>
              <a:t>from </a:t>
            </a:r>
            <a:r>
              <a:rPr lang="en-IN" sz="4000" dirty="0" err="1"/>
              <a:t>Walmart_sales</a:t>
            </a:r>
            <a:endParaRPr lang="en-IN" sz="4000" dirty="0"/>
          </a:p>
          <a:p>
            <a:r>
              <a:rPr lang="en-IN" sz="4000" dirty="0"/>
              <a:t> </a:t>
            </a:r>
            <a:r>
              <a:rPr lang="en-IN" sz="4000" b="1" dirty="0">
                <a:solidFill>
                  <a:srgbClr val="00B0F0"/>
                </a:solidFill>
              </a:rPr>
              <a:t>group by </a:t>
            </a:r>
            <a:r>
              <a:rPr lang="en-IN" sz="4000" dirty="0" err="1"/>
              <a:t>Product_Category</a:t>
            </a:r>
            <a:endParaRPr lang="en-IN" sz="4000" dirty="0"/>
          </a:p>
          <a:p>
            <a:r>
              <a:rPr lang="en-IN" sz="4000" b="1" dirty="0">
                <a:solidFill>
                  <a:srgbClr val="00B0F0"/>
                </a:solidFill>
              </a:rPr>
              <a:t>order by </a:t>
            </a:r>
            <a:r>
              <a:rPr lang="en-IN" sz="4000" dirty="0" err="1"/>
              <a:t>Total_Discount</a:t>
            </a:r>
            <a:r>
              <a:rPr lang="en-IN" sz="4000" dirty="0"/>
              <a:t> </a:t>
            </a:r>
            <a:r>
              <a:rPr lang="en-IN" sz="4000" b="1" dirty="0" err="1">
                <a:solidFill>
                  <a:srgbClr val="00B0F0"/>
                </a:solidFill>
              </a:rPr>
              <a:t>desc</a:t>
            </a:r>
            <a:r>
              <a:rPr lang="en-IN" sz="4000" dirty="0"/>
              <a:t>;</a:t>
            </a:r>
          </a:p>
        </p:txBody>
      </p:sp>
      <p:pic>
        <p:nvPicPr>
          <p:cNvPr id="13" name="Picture 12" descr="A logo on a black background&#10;&#10;Description automatically generated">
            <a:extLst>
              <a:ext uri="{FF2B5EF4-FFF2-40B4-BE49-F238E27FC236}">
                <a16:creationId xmlns:a16="http://schemas.microsoft.com/office/drawing/2014/main" id="{7F8FC8C1-8867-B393-86B9-6F0D8E22D3A2}"/>
              </a:ext>
            </a:extLst>
          </p:cNvPr>
          <p:cNvPicPr>
            <a:picLocks noChangeAspect="1"/>
          </p:cNvPicPr>
          <p:nvPr/>
        </p:nvPicPr>
        <p:blipFill>
          <a:blip r:embed="rId5"/>
          <a:stretch>
            <a:fillRect/>
          </a:stretch>
        </p:blipFill>
        <p:spPr>
          <a:xfrm>
            <a:off x="10096930" y="-1103611"/>
            <a:ext cx="3810000" cy="3810000"/>
          </a:xfrm>
          <a:prstGeom prst="rect">
            <a:avLst/>
          </a:prstGeom>
        </p:spPr>
      </p:pic>
      <p:pic>
        <p:nvPicPr>
          <p:cNvPr id="5122" name="Picture 2" descr="Exploring Python's Visual Power: 10 Mind-Blowing Heatmap and Correlation  Matrix Examples | by RAHULA RAJ | Mar, 2024 | Level Up Coding">
            <a:extLst>
              <a:ext uri="{FF2B5EF4-FFF2-40B4-BE49-F238E27FC236}">
                <a16:creationId xmlns:a16="http://schemas.microsoft.com/office/drawing/2014/main" id="{0405E467-E561-4118-CF9B-F6A4CA7B2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9" y="-216877"/>
            <a:ext cx="9372031" cy="2727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451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0" y="-91440"/>
            <a:ext cx="14628971" cy="26009600"/>
          </a:xfrm>
          <a:prstGeom prst="rect">
            <a:avLst/>
          </a:prstGeom>
          <a:solidFill>
            <a:srgbClr val="FDFAF7"/>
          </a:solidFill>
          <a:ln/>
        </p:spPr>
        <p:txBody>
          <a:bodyPr/>
          <a:lstStyle/>
          <a:p>
            <a:endParaRPr lang="en-IN"/>
          </a:p>
        </p:txBody>
      </p:sp>
      <p:pic>
        <p:nvPicPr>
          <p:cNvPr id="11" name="Picture 10" descr="A screenshot of a computer&#10;&#10;Description automatically generated">
            <a:extLst>
              <a:ext uri="{FF2B5EF4-FFF2-40B4-BE49-F238E27FC236}">
                <a16:creationId xmlns:a16="http://schemas.microsoft.com/office/drawing/2014/main" id="{E82029EE-4C6A-A2D7-21BE-DA1F3977F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15" y="11116805"/>
            <a:ext cx="8469313" cy="8864741"/>
          </a:xfrm>
          <a:prstGeom prst="rect">
            <a:avLst/>
          </a:prstGeom>
        </p:spPr>
      </p:pic>
      <p:sp>
        <p:nvSpPr>
          <p:cNvPr id="12" name="TextBox 11">
            <a:extLst>
              <a:ext uri="{FF2B5EF4-FFF2-40B4-BE49-F238E27FC236}">
                <a16:creationId xmlns:a16="http://schemas.microsoft.com/office/drawing/2014/main" id="{1B28949E-8F6E-5216-08CE-C01FB5C4C197}"/>
              </a:ext>
            </a:extLst>
          </p:cNvPr>
          <p:cNvSpPr txBox="1"/>
          <p:nvPr/>
        </p:nvSpPr>
        <p:spPr>
          <a:xfrm>
            <a:off x="780798" y="20135900"/>
            <a:ext cx="8029270" cy="523220"/>
          </a:xfrm>
          <a:prstGeom prst="rect">
            <a:avLst/>
          </a:prstGeom>
          <a:noFill/>
        </p:spPr>
        <p:txBody>
          <a:bodyPr wrap="square">
            <a:spAutoFit/>
          </a:bodyPr>
          <a:lstStyle/>
          <a:p>
            <a:r>
              <a:rPr lang="en-US" sz="2800" dirty="0"/>
              <a:t>Most discounted </a:t>
            </a:r>
            <a:r>
              <a:rPr lang="en-US" sz="2800" dirty="0" err="1"/>
              <a:t>Prodsubcategories</a:t>
            </a:r>
            <a:r>
              <a:rPr lang="en-US" sz="2800" dirty="0"/>
              <a:t> (product type)</a:t>
            </a:r>
            <a:endParaRPr lang="en-IN" sz="2800" dirty="0"/>
          </a:p>
        </p:txBody>
      </p:sp>
      <p:sp>
        <p:nvSpPr>
          <p:cNvPr id="13" name="TextBox 12">
            <a:extLst>
              <a:ext uri="{FF2B5EF4-FFF2-40B4-BE49-F238E27FC236}">
                <a16:creationId xmlns:a16="http://schemas.microsoft.com/office/drawing/2014/main" id="{6BF60CDC-A3E5-CEBB-9060-3F77BD589926}"/>
              </a:ext>
            </a:extLst>
          </p:cNvPr>
          <p:cNvSpPr txBox="1"/>
          <p:nvPr/>
        </p:nvSpPr>
        <p:spPr>
          <a:xfrm>
            <a:off x="621737" y="21828085"/>
            <a:ext cx="13282090" cy="2308324"/>
          </a:xfrm>
          <a:prstGeom prst="rect">
            <a:avLst/>
          </a:prstGeom>
          <a:noFill/>
        </p:spPr>
        <p:txBody>
          <a:bodyPr wrap="square">
            <a:spAutoFit/>
          </a:bodyPr>
          <a:lstStyle/>
          <a:p>
            <a:r>
              <a:rPr lang="en-US" sz="3600" dirty="0"/>
              <a:t>Paper, Binders and Binder Accessories, Telephones and Office Furnishings are the most discounted items. We should check the sales and profits for the Papers and other items on the list. But first let’s move on to the categories per state. </a:t>
            </a:r>
            <a:endParaRPr lang="en-IN" sz="3600" dirty="0"/>
          </a:p>
        </p:txBody>
      </p:sp>
      <p:sp>
        <p:nvSpPr>
          <p:cNvPr id="14" name="TextBox 13">
            <a:extLst>
              <a:ext uri="{FF2B5EF4-FFF2-40B4-BE49-F238E27FC236}">
                <a16:creationId xmlns:a16="http://schemas.microsoft.com/office/drawing/2014/main" id="{6ECF4E96-399F-E25B-C846-1973AD982607}"/>
              </a:ext>
            </a:extLst>
          </p:cNvPr>
          <p:cNvSpPr txBox="1"/>
          <p:nvPr/>
        </p:nvSpPr>
        <p:spPr>
          <a:xfrm>
            <a:off x="3359921" y="7023436"/>
            <a:ext cx="15933420" cy="3170099"/>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Product_Category</a:t>
            </a:r>
            <a:r>
              <a:rPr lang="en-IN" sz="4000" dirty="0"/>
              <a:t>, </a:t>
            </a:r>
            <a:r>
              <a:rPr lang="en-IN" sz="4000" dirty="0" err="1"/>
              <a:t>Product_Sub_Category</a:t>
            </a:r>
            <a:r>
              <a:rPr lang="en-IN" sz="4000" dirty="0"/>
              <a:t>,</a:t>
            </a:r>
          </a:p>
          <a:p>
            <a:r>
              <a:rPr lang="en-IN" sz="4000" dirty="0"/>
              <a:t>round(sum(discount),2) </a:t>
            </a:r>
            <a:r>
              <a:rPr lang="en-IN" sz="4000" b="1" dirty="0">
                <a:solidFill>
                  <a:srgbClr val="00B0F0"/>
                </a:solidFill>
              </a:rPr>
              <a:t>as </a:t>
            </a:r>
            <a:r>
              <a:rPr lang="en-IN" sz="4000" dirty="0" err="1"/>
              <a:t>Total_Discount</a:t>
            </a:r>
            <a:endParaRPr lang="en-IN" sz="4000" dirty="0"/>
          </a:p>
          <a:p>
            <a:r>
              <a:rPr lang="en-IN" sz="4000" b="1" dirty="0">
                <a:solidFill>
                  <a:srgbClr val="00B0F0"/>
                </a:solidFill>
              </a:rPr>
              <a:t>from </a:t>
            </a:r>
            <a:r>
              <a:rPr lang="en-IN" sz="4000" dirty="0" err="1"/>
              <a:t>Walmart_sales</a:t>
            </a:r>
            <a:r>
              <a:rPr lang="en-IN" sz="4000" dirty="0"/>
              <a:t> </a:t>
            </a:r>
          </a:p>
          <a:p>
            <a:r>
              <a:rPr lang="en-IN" sz="4000" b="1" dirty="0">
                <a:solidFill>
                  <a:srgbClr val="00B0F0"/>
                </a:solidFill>
              </a:rPr>
              <a:t>group by </a:t>
            </a:r>
            <a:r>
              <a:rPr lang="en-IN" sz="4000" dirty="0" err="1"/>
              <a:t>Product_Category</a:t>
            </a:r>
            <a:r>
              <a:rPr lang="en-IN" sz="4000" dirty="0"/>
              <a:t>, </a:t>
            </a:r>
            <a:r>
              <a:rPr lang="en-IN" sz="4000" dirty="0" err="1"/>
              <a:t>Product_Sub_Category</a:t>
            </a:r>
            <a:endParaRPr lang="en-IN" sz="4000" dirty="0"/>
          </a:p>
          <a:p>
            <a:r>
              <a:rPr lang="en-IN" sz="4000" b="1" dirty="0">
                <a:solidFill>
                  <a:srgbClr val="00B0F0"/>
                </a:solidFill>
              </a:rPr>
              <a:t>order by </a:t>
            </a:r>
            <a:r>
              <a:rPr lang="en-IN" sz="4000" dirty="0" err="1"/>
              <a:t>Total_Discount</a:t>
            </a:r>
            <a:r>
              <a:rPr lang="en-IN" sz="4000" dirty="0"/>
              <a:t> </a:t>
            </a:r>
            <a:r>
              <a:rPr lang="en-IN" sz="4000" b="1" dirty="0" err="1">
                <a:solidFill>
                  <a:srgbClr val="00B0F0"/>
                </a:solidFill>
              </a:rPr>
              <a:t>desc</a:t>
            </a:r>
            <a:r>
              <a:rPr lang="en-IN" sz="4000" dirty="0"/>
              <a:t>;</a:t>
            </a:r>
          </a:p>
        </p:txBody>
      </p:sp>
      <p:pic>
        <p:nvPicPr>
          <p:cNvPr id="15" name="Picture 14" descr="A logo on a black background&#10;&#10;Description automatically generated">
            <a:extLst>
              <a:ext uri="{FF2B5EF4-FFF2-40B4-BE49-F238E27FC236}">
                <a16:creationId xmlns:a16="http://schemas.microsoft.com/office/drawing/2014/main" id="{2F19C98E-3C44-FA69-360A-EB7D060104E8}"/>
              </a:ext>
            </a:extLst>
          </p:cNvPr>
          <p:cNvPicPr>
            <a:picLocks noChangeAspect="1"/>
          </p:cNvPicPr>
          <p:nvPr/>
        </p:nvPicPr>
        <p:blipFill>
          <a:blip r:embed="rId4"/>
          <a:stretch>
            <a:fillRect/>
          </a:stretch>
        </p:blipFill>
        <p:spPr>
          <a:xfrm>
            <a:off x="10096930" y="-1103611"/>
            <a:ext cx="3810000" cy="3810000"/>
          </a:xfrm>
          <a:prstGeom prst="rect">
            <a:avLst/>
          </a:prstGeom>
        </p:spPr>
      </p:pic>
      <p:pic>
        <p:nvPicPr>
          <p:cNvPr id="16" name="Picture 2" descr="Free AI Product Photography | Product Image Generator">
            <a:extLst>
              <a:ext uri="{FF2B5EF4-FFF2-40B4-BE49-F238E27FC236}">
                <a16:creationId xmlns:a16="http://schemas.microsoft.com/office/drawing/2014/main" id="{0BF1F82B-7DEB-244E-2AE1-37115A32F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 y="-152401"/>
            <a:ext cx="6066949" cy="6705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4612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0" y="-91440"/>
            <a:ext cx="14628971" cy="26009600"/>
          </a:xfrm>
          <a:prstGeom prst="rect">
            <a:avLst/>
          </a:prstGeom>
          <a:solidFill>
            <a:srgbClr val="FDFAF7"/>
          </a:solidFill>
          <a:ln/>
        </p:spPr>
        <p:txBody>
          <a:bodyPr/>
          <a:lstStyle/>
          <a:p>
            <a:endParaRPr lang="en-IN"/>
          </a:p>
        </p:txBody>
      </p:sp>
      <p:sp>
        <p:nvSpPr>
          <p:cNvPr id="4" name="TextBox 3">
            <a:extLst>
              <a:ext uri="{FF2B5EF4-FFF2-40B4-BE49-F238E27FC236}">
                <a16:creationId xmlns:a16="http://schemas.microsoft.com/office/drawing/2014/main" id="{FF022F9E-12A3-9893-4D7F-34F2BDE47B0D}"/>
              </a:ext>
            </a:extLst>
          </p:cNvPr>
          <p:cNvSpPr txBox="1"/>
          <p:nvPr/>
        </p:nvSpPr>
        <p:spPr>
          <a:xfrm>
            <a:off x="430883" y="2357881"/>
            <a:ext cx="14069060" cy="2862322"/>
          </a:xfrm>
          <a:prstGeom prst="rect">
            <a:avLst/>
          </a:prstGeom>
          <a:noFill/>
        </p:spPr>
        <p:txBody>
          <a:bodyPr wrap="square">
            <a:spAutoFit/>
          </a:bodyPr>
          <a:lstStyle/>
          <a:p>
            <a:r>
              <a:rPr lang="en-US" sz="3600" b="1" dirty="0">
                <a:solidFill>
                  <a:srgbClr val="7030A0"/>
                </a:solidFill>
              </a:rPr>
              <a:t>6. What category generates the highest sales and profits in each region and state ?</a:t>
            </a:r>
          </a:p>
          <a:p>
            <a:endParaRPr lang="en-US" sz="3600" dirty="0"/>
          </a:p>
          <a:p>
            <a:r>
              <a:rPr lang="en-US" sz="3600" dirty="0"/>
              <a:t> First, let’s observe the total sales and total profits of each category with their profit margins:</a:t>
            </a:r>
            <a:endParaRPr lang="en-IN" sz="3600" dirty="0"/>
          </a:p>
        </p:txBody>
      </p:sp>
      <p:sp>
        <p:nvSpPr>
          <p:cNvPr id="5" name="TextBox 4">
            <a:extLst>
              <a:ext uri="{FF2B5EF4-FFF2-40B4-BE49-F238E27FC236}">
                <a16:creationId xmlns:a16="http://schemas.microsoft.com/office/drawing/2014/main" id="{6D3E0958-0F6E-839A-7022-B05FCEC8A4F8}"/>
              </a:ext>
            </a:extLst>
          </p:cNvPr>
          <p:cNvSpPr txBox="1"/>
          <p:nvPr/>
        </p:nvSpPr>
        <p:spPr>
          <a:xfrm>
            <a:off x="5139625" y="17677596"/>
            <a:ext cx="8767305" cy="1077218"/>
          </a:xfrm>
          <a:prstGeom prst="rect">
            <a:avLst/>
          </a:prstGeom>
          <a:noFill/>
        </p:spPr>
        <p:txBody>
          <a:bodyPr wrap="square">
            <a:spAutoFit/>
          </a:bodyPr>
          <a:lstStyle/>
          <a:p>
            <a:r>
              <a:rPr lang="en-US" sz="3200" dirty="0" err="1"/>
              <a:t>Product_Category</a:t>
            </a:r>
            <a:r>
              <a:rPr lang="en-US" sz="3200" dirty="0"/>
              <a:t> with their total sales, total profits and profit margins</a:t>
            </a:r>
            <a:endParaRPr lang="en-IN" sz="3200" dirty="0"/>
          </a:p>
        </p:txBody>
      </p:sp>
      <p:sp>
        <p:nvSpPr>
          <p:cNvPr id="6" name="TextBox 5">
            <a:extLst>
              <a:ext uri="{FF2B5EF4-FFF2-40B4-BE49-F238E27FC236}">
                <a16:creationId xmlns:a16="http://schemas.microsoft.com/office/drawing/2014/main" id="{D02FE9C9-714E-C8BD-8617-23EB6B29FD28}"/>
              </a:ext>
            </a:extLst>
          </p:cNvPr>
          <p:cNvSpPr txBox="1"/>
          <p:nvPr/>
        </p:nvSpPr>
        <p:spPr>
          <a:xfrm>
            <a:off x="561340" y="19300155"/>
            <a:ext cx="14069060" cy="5078313"/>
          </a:xfrm>
          <a:prstGeom prst="rect">
            <a:avLst/>
          </a:prstGeom>
          <a:noFill/>
        </p:spPr>
        <p:txBody>
          <a:bodyPr wrap="square">
            <a:spAutoFit/>
          </a:bodyPr>
          <a:lstStyle/>
          <a:p>
            <a:r>
              <a:rPr lang="en-US" sz="3600" b="0" i="0" dirty="0">
                <a:solidFill>
                  <a:srgbClr val="0D0D0D"/>
                </a:solidFill>
                <a:effectLst/>
                <a:highlight>
                  <a:srgbClr val="FFFFFF"/>
                </a:highlight>
                <a:latin typeface="Söhne"/>
              </a:rPr>
              <a:t>Among the three categories, it's evident that Technology and </a:t>
            </a:r>
            <a:r>
              <a:rPr lang="en-US" sz="3600" dirty="0">
                <a:solidFill>
                  <a:srgbClr val="0D0D0D"/>
                </a:solidFill>
                <a:highlight>
                  <a:srgbClr val="FFFFFF"/>
                </a:highlight>
                <a:latin typeface="Söhne"/>
              </a:rPr>
              <a:t>Office Supplies </a:t>
            </a:r>
            <a:r>
              <a:rPr lang="en-US" sz="3600" b="0" i="0" dirty="0">
                <a:solidFill>
                  <a:srgbClr val="0D0D0D"/>
                </a:solidFill>
                <a:effectLst/>
                <a:highlight>
                  <a:srgbClr val="FFFFFF"/>
                </a:highlight>
                <a:latin typeface="Söhne"/>
              </a:rPr>
              <a:t>stand out for their robust profitability. Plus they seem like a good investment because of their profit margin. To gain deeper insights, let's analyze the regions with the highest total sales and profits within each category. This will provide us with a clearer understanding of each category's regional performance and potential for growth.</a:t>
            </a:r>
          </a:p>
          <a:p>
            <a:endParaRPr lang="en-US" sz="3600" dirty="0">
              <a:solidFill>
                <a:srgbClr val="0D0D0D"/>
              </a:solidFill>
              <a:highlight>
                <a:srgbClr val="FFFFFF"/>
              </a:highlight>
              <a:latin typeface="Söhne"/>
            </a:endParaRPr>
          </a:p>
          <a:p>
            <a:r>
              <a:rPr lang="en-US" sz="3600" dirty="0"/>
              <a:t>Let’s observe the highest total sales and total profits per Category in each region: </a:t>
            </a:r>
            <a:endParaRPr lang="en-IN" sz="3600" dirty="0"/>
          </a:p>
        </p:txBody>
      </p:sp>
      <p:pic>
        <p:nvPicPr>
          <p:cNvPr id="8" name="Picture 7" descr="A screenshot of a graph&#10;&#10;Description automatically generated">
            <a:extLst>
              <a:ext uri="{FF2B5EF4-FFF2-40B4-BE49-F238E27FC236}">
                <a16:creationId xmlns:a16="http://schemas.microsoft.com/office/drawing/2014/main" id="{3AD7FDB5-C43C-19AB-5947-057C4D515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17" y="13956991"/>
            <a:ext cx="8697991" cy="3785652"/>
          </a:xfrm>
          <a:prstGeom prst="rect">
            <a:avLst/>
          </a:prstGeom>
        </p:spPr>
      </p:pic>
      <p:pic>
        <p:nvPicPr>
          <p:cNvPr id="10" name="Picture 9" descr="A logo on a black background&#10;&#10;Description automatically generated">
            <a:extLst>
              <a:ext uri="{FF2B5EF4-FFF2-40B4-BE49-F238E27FC236}">
                <a16:creationId xmlns:a16="http://schemas.microsoft.com/office/drawing/2014/main" id="{9C5C282D-8614-488D-BEEE-459473C6764B}"/>
              </a:ext>
            </a:extLst>
          </p:cNvPr>
          <p:cNvPicPr>
            <a:picLocks noChangeAspect="1"/>
          </p:cNvPicPr>
          <p:nvPr/>
        </p:nvPicPr>
        <p:blipFill>
          <a:blip r:embed="rId4"/>
          <a:stretch>
            <a:fillRect/>
          </a:stretch>
        </p:blipFill>
        <p:spPr>
          <a:xfrm>
            <a:off x="10096930" y="-1103611"/>
            <a:ext cx="3810000" cy="3810000"/>
          </a:xfrm>
          <a:prstGeom prst="rect">
            <a:avLst/>
          </a:prstGeom>
        </p:spPr>
      </p:pic>
      <p:pic>
        <p:nvPicPr>
          <p:cNvPr id="14" name="Image 0" descr="preencoded.png">
            <a:extLst>
              <a:ext uri="{FF2B5EF4-FFF2-40B4-BE49-F238E27FC236}">
                <a16:creationId xmlns:a16="http://schemas.microsoft.com/office/drawing/2014/main" id="{CA8D8D38-125F-5E68-19FD-2E702AF832BE}"/>
              </a:ext>
            </a:extLst>
          </p:cNvPr>
          <p:cNvPicPr>
            <a:picLocks noChangeAspect="1"/>
          </p:cNvPicPr>
          <p:nvPr/>
        </p:nvPicPr>
        <p:blipFill>
          <a:blip r:embed="rId5"/>
          <a:stretch>
            <a:fillRect/>
          </a:stretch>
        </p:blipFill>
        <p:spPr>
          <a:xfrm>
            <a:off x="837504" y="5703834"/>
            <a:ext cx="3953113" cy="2443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Image 1" descr="preencoded.png">
            <a:extLst>
              <a:ext uri="{FF2B5EF4-FFF2-40B4-BE49-F238E27FC236}">
                <a16:creationId xmlns:a16="http://schemas.microsoft.com/office/drawing/2014/main" id="{69521463-E801-1FAA-9CA1-658BCF8D5A9A}"/>
              </a:ext>
            </a:extLst>
          </p:cNvPr>
          <p:cNvPicPr>
            <a:picLocks noChangeAspect="1"/>
          </p:cNvPicPr>
          <p:nvPr/>
        </p:nvPicPr>
        <p:blipFill>
          <a:blip r:embed="rId6"/>
          <a:stretch>
            <a:fillRect/>
          </a:stretch>
        </p:blipFill>
        <p:spPr>
          <a:xfrm>
            <a:off x="5186499" y="5703834"/>
            <a:ext cx="3953113" cy="2443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Image 2" descr="preencoded.png">
            <a:extLst>
              <a:ext uri="{FF2B5EF4-FFF2-40B4-BE49-F238E27FC236}">
                <a16:creationId xmlns:a16="http://schemas.microsoft.com/office/drawing/2014/main" id="{1EB1D0B3-B41D-5F72-50EF-34D2B1B2C118}"/>
              </a:ext>
            </a:extLst>
          </p:cNvPr>
          <p:cNvPicPr>
            <a:picLocks noChangeAspect="1"/>
          </p:cNvPicPr>
          <p:nvPr/>
        </p:nvPicPr>
        <p:blipFill>
          <a:blip r:embed="rId7"/>
          <a:stretch>
            <a:fillRect/>
          </a:stretch>
        </p:blipFill>
        <p:spPr>
          <a:xfrm>
            <a:off x="9535495" y="5703834"/>
            <a:ext cx="3953113" cy="2443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44A9A5F1-F63D-CF78-D538-DE8FEC0145A0}"/>
              </a:ext>
            </a:extLst>
          </p:cNvPr>
          <p:cNvSpPr txBox="1"/>
          <p:nvPr/>
        </p:nvSpPr>
        <p:spPr>
          <a:xfrm>
            <a:off x="837503" y="9159168"/>
            <a:ext cx="19878903" cy="3785652"/>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Product_Category,round</a:t>
            </a:r>
            <a:r>
              <a:rPr lang="en-IN" sz="4000" dirty="0"/>
              <a:t>(sum(sales),2)</a:t>
            </a:r>
            <a:r>
              <a:rPr lang="en-IN" sz="4000" b="1" dirty="0">
                <a:solidFill>
                  <a:srgbClr val="00B0F0"/>
                </a:solidFill>
              </a:rPr>
              <a:t> as </a:t>
            </a:r>
            <a:r>
              <a:rPr lang="en-IN" sz="4000" dirty="0" err="1"/>
              <a:t>Total_Sales</a:t>
            </a:r>
            <a:r>
              <a:rPr lang="en-IN" sz="4000" dirty="0"/>
              <a:t>,</a:t>
            </a:r>
          </a:p>
          <a:p>
            <a:r>
              <a:rPr lang="en-IN" sz="4000" dirty="0"/>
              <a:t>round(sum(profit),2) </a:t>
            </a:r>
            <a:r>
              <a:rPr lang="en-IN" sz="4000" b="1" dirty="0">
                <a:solidFill>
                  <a:srgbClr val="00B0F0"/>
                </a:solidFill>
              </a:rPr>
              <a:t>as </a:t>
            </a:r>
            <a:r>
              <a:rPr lang="en-IN" sz="4000" dirty="0" err="1"/>
              <a:t>Total_Profit</a:t>
            </a:r>
            <a:r>
              <a:rPr lang="en-IN" sz="4000" dirty="0"/>
              <a:t>, </a:t>
            </a:r>
          </a:p>
          <a:p>
            <a:r>
              <a:rPr lang="en-IN" sz="4000" dirty="0"/>
              <a:t>round(sum(profit)/sum(sales)*100,2)</a:t>
            </a:r>
            <a:r>
              <a:rPr lang="en-IN" sz="4000" b="1" dirty="0">
                <a:solidFill>
                  <a:srgbClr val="00B0F0"/>
                </a:solidFill>
              </a:rPr>
              <a:t> as </a:t>
            </a:r>
            <a:r>
              <a:rPr lang="en-IN" sz="4000" dirty="0" err="1"/>
              <a:t>Profit_margin</a:t>
            </a:r>
            <a:endParaRPr lang="en-IN" sz="4000" dirty="0"/>
          </a:p>
          <a:p>
            <a:r>
              <a:rPr lang="en-IN" sz="4000" b="1" dirty="0">
                <a:solidFill>
                  <a:srgbClr val="00B0F0"/>
                </a:solidFill>
              </a:rPr>
              <a:t>from</a:t>
            </a:r>
            <a:r>
              <a:rPr lang="en-IN" sz="4000" dirty="0"/>
              <a:t> </a:t>
            </a:r>
            <a:r>
              <a:rPr lang="en-IN" sz="4000" dirty="0" err="1"/>
              <a:t>walmart_sales</a:t>
            </a:r>
            <a:r>
              <a:rPr lang="en-IN" sz="4000" dirty="0"/>
              <a:t> </a:t>
            </a:r>
          </a:p>
          <a:p>
            <a:r>
              <a:rPr lang="en-IN" sz="4000" b="1" dirty="0">
                <a:solidFill>
                  <a:srgbClr val="00B0F0"/>
                </a:solidFill>
              </a:rPr>
              <a:t> group by </a:t>
            </a:r>
            <a:r>
              <a:rPr lang="en-IN" sz="4000" dirty="0" err="1"/>
              <a:t>Product_Category</a:t>
            </a:r>
            <a:endParaRPr lang="en-IN" sz="4000" dirty="0"/>
          </a:p>
          <a:p>
            <a:r>
              <a:rPr lang="en-IN" sz="4000" dirty="0"/>
              <a:t> </a:t>
            </a:r>
            <a:r>
              <a:rPr lang="en-IN" sz="4000" b="1" dirty="0">
                <a:solidFill>
                  <a:srgbClr val="00B0F0"/>
                </a:solidFill>
              </a:rPr>
              <a:t>order by </a:t>
            </a:r>
            <a:r>
              <a:rPr lang="en-IN" sz="4000" dirty="0" err="1"/>
              <a:t>Total_Profit</a:t>
            </a:r>
            <a:r>
              <a:rPr lang="en-IN" sz="4000" dirty="0"/>
              <a:t> </a:t>
            </a:r>
            <a:r>
              <a:rPr lang="en-IN" sz="4000" b="1" dirty="0" err="1">
                <a:solidFill>
                  <a:srgbClr val="00B0F0"/>
                </a:solidFill>
              </a:rPr>
              <a:t>desc</a:t>
            </a:r>
            <a:r>
              <a:rPr lang="en-IN" sz="4000" dirty="0"/>
              <a:t>;</a:t>
            </a:r>
          </a:p>
        </p:txBody>
      </p:sp>
    </p:spTree>
    <p:extLst>
      <p:ext uri="{BB962C8B-B14F-4D97-AF65-F5344CB8AC3E}">
        <p14:creationId xmlns:p14="http://schemas.microsoft.com/office/powerpoint/2010/main" val="214450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0" y="-91440"/>
            <a:ext cx="14628971" cy="26009600"/>
          </a:xfrm>
          <a:prstGeom prst="rect">
            <a:avLst/>
          </a:prstGeom>
          <a:solidFill>
            <a:srgbClr val="FDFAF7"/>
          </a:solidFill>
          <a:ln/>
        </p:spPr>
        <p:txBody>
          <a:bodyPr/>
          <a:lstStyle/>
          <a:p>
            <a:endParaRPr lang="en-IN"/>
          </a:p>
        </p:txBody>
      </p:sp>
      <p:sp>
        <p:nvSpPr>
          <p:cNvPr id="5" name="TextBox 4">
            <a:extLst>
              <a:ext uri="{FF2B5EF4-FFF2-40B4-BE49-F238E27FC236}">
                <a16:creationId xmlns:a16="http://schemas.microsoft.com/office/drawing/2014/main" id="{346210EF-82C1-7D42-A8CE-CA069B95B81D}"/>
              </a:ext>
            </a:extLst>
          </p:cNvPr>
          <p:cNvSpPr txBox="1"/>
          <p:nvPr/>
        </p:nvSpPr>
        <p:spPr>
          <a:xfrm>
            <a:off x="899160" y="5381570"/>
            <a:ext cx="14950440" cy="2862322"/>
          </a:xfrm>
          <a:prstGeom prst="rect">
            <a:avLst/>
          </a:prstGeom>
          <a:noFill/>
        </p:spPr>
        <p:txBody>
          <a:bodyPr wrap="square">
            <a:spAutoFit/>
          </a:bodyPr>
          <a:lstStyle/>
          <a:p>
            <a:r>
              <a:rPr lang="en-IN" sz="3600" b="1" dirty="0">
                <a:solidFill>
                  <a:srgbClr val="00B0F0"/>
                </a:solidFill>
              </a:rPr>
              <a:t>select </a:t>
            </a:r>
            <a:r>
              <a:rPr lang="en-IN" sz="3600" dirty="0"/>
              <a:t>Region, </a:t>
            </a:r>
            <a:r>
              <a:rPr lang="en-IN" sz="3600" dirty="0" err="1"/>
              <a:t>Product_Category,round</a:t>
            </a:r>
            <a:r>
              <a:rPr lang="en-IN" sz="3600" dirty="0"/>
              <a:t>(sum(sales),2) </a:t>
            </a:r>
            <a:r>
              <a:rPr lang="en-IN" sz="3600" b="1" dirty="0">
                <a:solidFill>
                  <a:srgbClr val="00B0F0"/>
                </a:solidFill>
              </a:rPr>
              <a:t>as </a:t>
            </a:r>
            <a:r>
              <a:rPr lang="en-IN" sz="3600" b="1" dirty="0" err="1">
                <a:solidFill>
                  <a:srgbClr val="00B0F0"/>
                </a:solidFill>
              </a:rPr>
              <a:t>T</a:t>
            </a:r>
            <a:r>
              <a:rPr lang="en-IN" sz="3600" dirty="0" err="1"/>
              <a:t>otal_Sales</a:t>
            </a:r>
            <a:r>
              <a:rPr lang="en-IN" sz="3600" dirty="0"/>
              <a:t>,</a:t>
            </a:r>
          </a:p>
          <a:p>
            <a:r>
              <a:rPr lang="en-IN" sz="3600" dirty="0"/>
              <a:t>round(sum(profit),2) </a:t>
            </a:r>
            <a:r>
              <a:rPr lang="en-IN" sz="3600" b="1" dirty="0">
                <a:solidFill>
                  <a:srgbClr val="00B0F0"/>
                </a:solidFill>
              </a:rPr>
              <a:t>as </a:t>
            </a:r>
            <a:r>
              <a:rPr lang="en-IN" sz="3600" dirty="0" err="1"/>
              <a:t>Total_Profit</a:t>
            </a:r>
            <a:endParaRPr lang="en-IN" sz="3600" dirty="0"/>
          </a:p>
          <a:p>
            <a:r>
              <a:rPr lang="en-IN" sz="3600" b="1" dirty="0">
                <a:solidFill>
                  <a:srgbClr val="00B0F0"/>
                </a:solidFill>
              </a:rPr>
              <a:t>from</a:t>
            </a:r>
            <a:r>
              <a:rPr lang="en-IN" sz="3600" dirty="0"/>
              <a:t> </a:t>
            </a:r>
            <a:r>
              <a:rPr lang="en-IN" sz="3600" dirty="0" err="1"/>
              <a:t>walmart_sales</a:t>
            </a:r>
            <a:endParaRPr lang="en-IN" sz="3600" dirty="0"/>
          </a:p>
          <a:p>
            <a:r>
              <a:rPr lang="en-IN" sz="3600" b="1" dirty="0">
                <a:solidFill>
                  <a:srgbClr val="00B0F0"/>
                </a:solidFill>
              </a:rPr>
              <a:t>group by </a:t>
            </a:r>
            <a:r>
              <a:rPr lang="en-IN" sz="3600" dirty="0" err="1"/>
              <a:t>Region,Product_Category</a:t>
            </a:r>
            <a:r>
              <a:rPr lang="en-IN" sz="3600" dirty="0"/>
              <a:t> </a:t>
            </a:r>
          </a:p>
          <a:p>
            <a:r>
              <a:rPr lang="en-IN" sz="3600" b="1" dirty="0">
                <a:solidFill>
                  <a:srgbClr val="00B0F0"/>
                </a:solidFill>
              </a:rPr>
              <a:t>order by </a:t>
            </a:r>
            <a:r>
              <a:rPr lang="en-IN" sz="3600" dirty="0" err="1"/>
              <a:t>Total_profit</a:t>
            </a:r>
            <a:r>
              <a:rPr lang="en-IN" sz="3600" dirty="0"/>
              <a:t> </a:t>
            </a:r>
            <a:r>
              <a:rPr lang="en-IN" sz="3600" b="1" dirty="0" err="1">
                <a:solidFill>
                  <a:srgbClr val="00B0F0"/>
                </a:solidFill>
              </a:rPr>
              <a:t>desc</a:t>
            </a:r>
            <a:r>
              <a:rPr lang="en-IN" sz="3600" dirty="0"/>
              <a:t>;</a:t>
            </a:r>
          </a:p>
        </p:txBody>
      </p:sp>
      <p:pic>
        <p:nvPicPr>
          <p:cNvPr id="6" name="Picture 5" descr="A logo on a black background&#10;&#10;Description automatically generated">
            <a:extLst>
              <a:ext uri="{FF2B5EF4-FFF2-40B4-BE49-F238E27FC236}">
                <a16:creationId xmlns:a16="http://schemas.microsoft.com/office/drawing/2014/main" id="{FEF02564-1532-8DD0-1C66-296B504FAC2E}"/>
              </a:ext>
            </a:extLst>
          </p:cNvPr>
          <p:cNvPicPr>
            <a:picLocks noChangeAspect="1"/>
          </p:cNvPicPr>
          <p:nvPr/>
        </p:nvPicPr>
        <p:blipFill>
          <a:blip r:embed="rId3"/>
          <a:stretch>
            <a:fillRect/>
          </a:stretch>
        </p:blipFill>
        <p:spPr>
          <a:xfrm>
            <a:off x="10096930" y="-1103611"/>
            <a:ext cx="3810000" cy="3810000"/>
          </a:xfrm>
          <a:prstGeom prst="rect">
            <a:avLst/>
          </a:prstGeom>
        </p:spPr>
      </p:pic>
      <p:pic>
        <p:nvPicPr>
          <p:cNvPr id="7" name="Picture 6" descr="A screenshot of a table&#10;&#10;Description automatically generated">
            <a:extLst>
              <a:ext uri="{FF2B5EF4-FFF2-40B4-BE49-F238E27FC236}">
                <a16:creationId xmlns:a16="http://schemas.microsoft.com/office/drawing/2014/main" id="{6013ABBA-B201-CEF4-A564-B5EFBF92D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412" y="8791995"/>
            <a:ext cx="11111616" cy="8309833"/>
          </a:xfrm>
          <a:prstGeom prst="rect">
            <a:avLst/>
          </a:prstGeom>
        </p:spPr>
      </p:pic>
      <p:sp>
        <p:nvSpPr>
          <p:cNvPr id="8" name="TextBox 7">
            <a:extLst>
              <a:ext uri="{FF2B5EF4-FFF2-40B4-BE49-F238E27FC236}">
                <a16:creationId xmlns:a16="http://schemas.microsoft.com/office/drawing/2014/main" id="{2BB3DCF6-BF4A-C3DF-B88D-A515955C2265}"/>
              </a:ext>
            </a:extLst>
          </p:cNvPr>
          <p:cNvSpPr txBox="1"/>
          <p:nvPr/>
        </p:nvSpPr>
        <p:spPr>
          <a:xfrm>
            <a:off x="3062413" y="17101828"/>
            <a:ext cx="11111615" cy="584775"/>
          </a:xfrm>
          <a:prstGeom prst="rect">
            <a:avLst/>
          </a:prstGeom>
          <a:noFill/>
        </p:spPr>
        <p:txBody>
          <a:bodyPr wrap="square">
            <a:spAutoFit/>
          </a:bodyPr>
          <a:lstStyle/>
          <a:p>
            <a:r>
              <a:rPr lang="en-US" sz="3200" dirty="0"/>
              <a:t>Highest total sales and profits per </a:t>
            </a:r>
            <a:r>
              <a:rPr lang="en-US" sz="3200" dirty="0" err="1"/>
              <a:t>Prod_Category</a:t>
            </a:r>
            <a:r>
              <a:rPr lang="en-US" sz="3200" dirty="0"/>
              <a:t> in each region</a:t>
            </a:r>
            <a:endParaRPr lang="en-IN" sz="3200" dirty="0"/>
          </a:p>
        </p:txBody>
      </p:sp>
      <p:sp>
        <p:nvSpPr>
          <p:cNvPr id="10" name="TextBox 9">
            <a:extLst>
              <a:ext uri="{FF2B5EF4-FFF2-40B4-BE49-F238E27FC236}">
                <a16:creationId xmlns:a16="http://schemas.microsoft.com/office/drawing/2014/main" id="{31C335A7-29CD-8024-21F1-E48AB207B9E5}"/>
              </a:ext>
            </a:extLst>
          </p:cNvPr>
          <p:cNvSpPr txBox="1"/>
          <p:nvPr/>
        </p:nvSpPr>
        <p:spPr>
          <a:xfrm>
            <a:off x="579618" y="18066713"/>
            <a:ext cx="12905035"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3600" b="0" i="0" dirty="0">
                <a:solidFill>
                  <a:srgbClr val="0D0D0D"/>
                </a:solidFill>
                <a:effectLst/>
                <a:highlight>
                  <a:srgbClr val="FFFFFF"/>
                </a:highlight>
              </a:rPr>
              <a:t>Our top-performing Product Categories, particularly in terms of total profits, consistently include Technology across the Central, South, and East regions. </a:t>
            </a:r>
            <a:r>
              <a:rPr kumimoji="0" lang="en-US" altLang="en-US" sz="3600" b="0" i="0" u="none" strike="noStrike" cap="none" normalizeH="0" baseline="0" dirty="0">
                <a:ln>
                  <a:noFill/>
                </a:ln>
                <a:solidFill>
                  <a:schemeClr val="tx1"/>
                </a:solidFill>
                <a:effectLst/>
              </a:rPr>
              <a:t>Notably, the East region experiences a shortfall with Furniture, failing to achieve profitability and operating at a loss in this category.</a:t>
            </a:r>
          </a:p>
        </p:txBody>
      </p:sp>
      <p:sp>
        <p:nvSpPr>
          <p:cNvPr id="11" name="TextBox 10">
            <a:extLst>
              <a:ext uri="{FF2B5EF4-FFF2-40B4-BE49-F238E27FC236}">
                <a16:creationId xmlns:a16="http://schemas.microsoft.com/office/drawing/2014/main" id="{5C05C1FE-428A-EE99-DE0E-5E288B56E68B}"/>
              </a:ext>
            </a:extLst>
          </p:cNvPr>
          <p:cNvSpPr txBox="1"/>
          <p:nvPr/>
        </p:nvSpPr>
        <p:spPr>
          <a:xfrm>
            <a:off x="423277" y="21276181"/>
            <a:ext cx="13483653" cy="1200329"/>
          </a:xfrm>
          <a:prstGeom prst="rect">
            <a:avLst/>
          </a:prstGeom>
          <a:noFill/>
        </p:spPr>
        <p:txBody>
          <a:bodyPr wrap="square">
            <a:spAutoFit/>
          </a:bodyPr>
          <a:lstStyle/>
          <a:p>
            <a:r>
              <a:rPr lang="en-US" sz="3600" dirty="0"/>
              <a:t>Now let’s see the highest total sales and total profits per </a:t>
            </a:r>
            <a:r>
              <a:rPr lang="en-US" sz="3600" dirty="0" err="1"/>
              <a:t>Prod_Category</a:t>
            </a:r>
            <a:r>
              <a:rPr lang="en-US" sz="3600" dirty="0"/>
              <a:t> in each state: </a:t>
            </a:r>
            <a:endParaRPr lang="en-IN" sz="3600" dirty="0"/>
          </a:p>
        </p:txBody>
      </p:sp>
      <p:sp>
        <p:nvSpPr>
          <p:cNvPr id="14" name="TextBox 13">
            <a:extLst>
              <a:ext uri="{FF2B5EF4-FFF2-40B4-BE49-F238E27FC236}">
                <a16:creationId xmlns:a16="http://schemas.microsoft.com/office/drawing/2014/main" id="{811142E6-C90C-40D6-2C18-B292F87B4D96}"/>
              </a:ext>
            </a:extLst>
          </p:cNvPr>
          <p:cNvSpPr txBox="1"/>
          <p:nvPr/>
        </p:nvSpPr>
        <p:spPr>
          <a:xfrm>
            <a:off x="579618" y="22717856"/>
            <a:ext cx="17961465" cy="2862322"/>
          </a:xfrm>
          <a:prstGeom prst="rect">
            <a:avLst/>
          </a:prstGeom>
          <a:noFill/>
        </p:spPr>
        <p:txBody>
          <a:bodyPr wrap="square">
            <a:spAutoFit/>
          </a:bodyPr>
          <a:lstStyle/>
          <a:p>
            <a:r>
              <a:rPr lang="en-IN" sz="3600" b="1" dirty="0">
                <a:solidFill>
                  <a:srgbClr val="00B0F0"/>
                </a:solidFill>
              </a:rPr>
              <a:t>select </a:t>
            </a:r>
            <a:r>
              <a:rPr lang="en-IN" sz="3600" dirty="0"/>
              <a:t>State, </a:t>
            </a:r>
            <a:r>
              <a:rPr lang="en-IN" sz="3600" dirty="0" err="1"/>
              <a:t>Product_Category,round</a:t>
            </a:r>
            <a:r>
              <a:rPr lang="en-IN" sz="3600" dirty="0"/>
              <a:t>(sum(sales),2) </a:t>
            </a:r>
            <a:r>
              <a:rPr lang="en-IN" sz="3600" b="1" dirty="0">
                <a:solidFill>
                  <a:srgbClr val="00B0F0"/>
                </a:solidFill>
              </a:rPr>
              <a:t>as</a:t>
            </a:r>
            <a:r>
              <a:rPr lang="en-IN" sz="3600" dirty="0"/>
              <a:t> </a:t>
            </a:r>
            <a:r>
              <a:rPr lang="en-IN" sz="3600" dirty="0" err="1"/>
              <a:t>Total_Sales</a:t>
            </a:r>
            <a:r>
              <a:rPr lang="en-IN" sz="3600" dirty="0"/>
              <a:t>,</a:t>
            </a:r>
          </a:p>
          <a:p>
            <a:r>
              <a:rPr lang="en-IN" sz="3600" dirty="0"/>
              <a:t>round(sum(profit),2)</a:t>
            </a:r>
            <a:r>
              <a:rPr lang="en-IN" sz="3600" b="1" dirty="0">
                <a:solidFill>
                  <a:srgbClr val="00B0F0"/>
                </a:solidFill>
              </a:rPr>
              <a:t> as </a:t>
            </a:r>
            <a:r>
              <a:rPr lang="en-IN" sz="3600" dirty="0" err="1"/>
              <a:t>Total_Profit</a:t>
            </a:r>
            <a:endParaRPr lang="en-IN" sz="3600" dirty="0"/>
          </a:p>
          <a:p>
            <a:r>
              <a:rPr lang="en-IN" sz="3600" b="1" dirty="0">
                <a:solidFill>
                  <a:srgbClr val="00B0F0"/>
                </a:solidFill>
              </a:rPr>
              <a:t>from</a:t>
            </a:r>
            <a:r>
              <a:rPr lang="en-IN" sz="3600" dirty="0"/>
              <a:t> </a:t>
            </a:r>
            <a:r>
              <a:rPr lang="en-IN" sz="3600" dirty="0" err="1"/>
              <a:t>walmart_sales</a:t>
            </a:r>
            <a:r>
              <a:rPr lang="en-IN" sz="3600" dirty="0"/>
              <a:t>  </a:t>
            </a:r>
          </a:p>
          <a:p>
            <a:r>
              <a:rPr lang="en-IN" sz="3600" b="1" dirty="0">
                <a:solidFill>
                  <a:srgbClr val="00B0F0"/>
                </a:solidFill>
              </a:rPr>
              <a:t>group by </a:t>
            </a:r>
            <a:r>
              <a:rPr lang="en-IN" sz="3600" dirty="0" err="1"/>
              <a:t>State,Product_Category</a:t>
            </a:r>
            <a:r>
              <a:rPr lang="en-IN" sz="3600" dirty="0"/>
              <a:t> </a:t>
            </a:r>
          </a:p>
          <a:p>
            <a:r>
              <a:rPr lang="en-IN" sz="3600" b="1" dirty="0">
                <a:solidFill>
                  <a:srgbClr val="00B0F0"/>
                </a:solidFill>
              </a:rPr>
              <a:t>order by </a:t>
            </a:r>
            <a:r>
              <a:rPr lang="en-IN" sz="3600" dirty="0" err="1"/>
              <a:t>Total_profit</a:t>
            </a:r>
            <a:r>
              <a:rPr lang="en-IN" sz="3600" dirty="0"/>
              <a:t> </a:t>
            </a:r>
            <a:r>
              <a:rPr lang="en-IN" sz="3600" b="1" dirty="0" err="1">
                <a:solidFill>
                  <a:srgbClr val="00B0F0"/>
                </a:solidFill>
              </a:rPr>
              <a:t>desc</a:t>
            </a:r>
            <a:r>
              <a:rPr lang="en-IN" sz="3600" dirty="0"/>
              <a:t>;</a:t>
            </a:r>
          </a:p>
        </p:txBody>
      </p:sp>
      <p:pic>
        <p:nvPicPr>
          <p:cNvPr id="7170" name="Picture 2">
            <a:extLst>
              <a:ext uri="{FF2B5EF4-FFF2-40B4-BE49-F238E27FC236}">
                <a16:creationId xmlns:a16="http://schemas.microsoft.com/office/drawing/2014/main" id="{6EF8823B-6299-EDA4-B225-12F5D511F2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4" y="-130313"/>
            <a:ext cx="9844196" cy="49555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98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87697" y="91440"/>
            <a:ext cx="14628971" cy="26009600"/>
          </a:xfrm>
          <a:prstGeom prst="rect">
            <a:avLst/>
          </a:prstGeom>
          <a:solidFill>
            <a:srgbClr val="FDFAF7"/>
          </a:solidFill>
          <a:ln/>
        </p:spPr>
        <p:txBody>
          <a:bodyPr/>
          <a:lstStyle/>
          <a:p>
            <a:endParaRPr lang="en-IN"/>
          </a:p>
        </p:txBody>
      </p:sp>
      <p:pic>
        <p:nvPicPr>
          <p:cNvPr id="4" name="Picture 3" descr="A screenshot of a table&#10;&#10;Description automatically generated">
            <a:extLst>
              <a:ext uri="{FF2B5EF4-FFF2-40B4-BE49-F238E27FC236}">
                <a16:creationId xmlns:a16="http://schemas.microsoft.com/office/drawing/2014/main" id="{8846E6BB-4905-21F4-3E13-7B41B2D1C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939" y="3127180"/>
            <a:ext cx="8922257" cy="5765351"/>
          </a:xfrm>
          <a:prstGeom prst="rect">
            <a:avLst/>
          </a:prstGeom>
        </p:spPr>
      </p:pic>
      <p:sp>
        <p:nvSpPr>
          <p:cNvPr id="5" name="TextBox 4">
            <a:extLst>
              <a:ext uri="{FF2B5EF4-FFF2-40B4-BE49-F238E27FC236}">
                <a16:creationId xmlns:a16="http://schemas.microsoft.com/office/drawing/2014/main" id="{1F4FBB9F-BA48-AA6E-881E-E473574B0A0C}"/>
              </a:ext>
            </a:extLst>
          </p:cNvPr>
          <p:cNvSpPr txBox="1"/>
          <p:nvPr/>
        </p:nvSpPr>
        <p:spPr>
          <a:xfrm>
            <a:off x="4999207" y="9313322"/>
            <a:ext cx="9204473" cy="1077218"/>
          </a:xfrm>
          <a:prstGeom prst="rect">
            <a:avLst/>
          </a:prstGeom>
          <a:noFill/>
        </p:spPr>
        <p:txBody>
          <a:bodyPr wrap="square">
            <a:spAutoFit/>
          </a:bodyPr>
          <a:lstStyle/>
          <a:p>
            <a:r>
              <a:rPr lang="en-US" sz="3200" dirty="0"/>
              <a:t>Top Highest total sales and profits per </a:t>
            </a:r>
            <a:r>
              <a:rPr lang="en-US" sz="3200" dirty="0" err="1"/>
              <a:t>Prod_Category</a:t>
            </a:r>
            <a:r>
              <a:rPr lang="en-US" sz="3200" dirty="0"/>
              <a:t> in each state</a:t>
            </a:r>
            <a:endParaRPr lang="en-IN" sz="3200" dirty="0"/>
          </a:p>
        </p:txBody>
      </p:sp>
      <p:sp>
        <p:nvSpPr>
          <p:cNvPr id="6" name="TextBox 5">
            <a:extLst>
              <a:ext uri="{FF2B5EF4-FFF2-40B4-BE49-F238E27FC236}">
                <a16:creationId xmlns:a16="http://schemas.microsoft.com/office/drawing/2014/main" id="{33C42AB3-1C6E-7FA0-8B8D-5958CE552048}"/>
              </a:ext>
            </a:extLst>
          </p:cNvPr>
          <p:cNvSpPr txBox="1"/>
          <p:nvPr/>
        </p:nvSpPr>
        <p:spPr>
          <a:xfrm>
            <a:off x="4869633" y="11629530"/>
            <a:ext cx="9334047" cy="5632311"/>
          </a:xfrm>
          <a:prstGeom prst="rect">
            <a:avLst/>
          </a:prstGeom>
          <a:noFill/>
        </p:spPr>
        <p:txBody>
          <a:bodyPr wrap="square">
            <a:spAutoFit/>
          </a:bodyPr>
          <a:lstStyle/>
          <a:p>
            <a:r>
              <a:rPr lang="en-US" sz="3600" dirty="0"/>
              <a:t>The table above highlights the top-performing product categories across our states, with Office Supplies leading in Ohio, and Technology reigning supreme in both New York and Illinois. These three categories demonstrate consistent strength across our top markets. </a:t>
            </a:r>
          </a:p>
          <a:p>
            <a:endParaRPr lang="en-US" sz="3600" dirty="0"/>
          </a:p>
          <a:p>
            <a:r>
              <a:rPr lang="en-US" sz="3600" dirty="0"/>
              <a:t>Let’s check the least profitable ones by just changing our ‘ORDER BY’ clause too ascending (ASC)</a:t>
            </a:r>
            <a:endParaRPr lang="en-IN" sz="3600" dirty="0"/>
          </a:p>
        </p:txBody>
      </p:sp>
      <p:pic>
        <p:nvPicPr>
          <p:cNvPr id="7" name="Picture 6">
            <a:extLst>
              <a:ext uri="{FF2B5EF4-FFF2-40B4-BE49-F238E27FC236}">
                <a16:creationId xmlns:a16="http://schemas.microsoft.com/office/drawing/2014/main" id="{D8CE11F7-A46A-AB4A-EA29-CC07CCC55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82" y="19028531"/>
            <a:ext cx="13446035" cy="3095288"/>
          </a:xfrm>
          <a:prstGeom prst="rect">
            <a:avLst/>
          </a:prstGeom>
        </p:spPr>
      </p:pic>
      <p:pic>
        <p:nvPicPr>
          <p:cNvPr id="9218" name="Picture 2">
            <a:extLst>
              <a:ext uri="{FF2B5EF4-FFF2-40B4-BE49-F238E27FC236}">
                <a16:creationId xmlns:a16="http://schemas.microsoft.com/office/drawing/2014/main" id="{263490F9-1595-1FA2-87CC-09FFF4ECD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3" y="0"/>
            <a:ext cx="4291700" cy="17846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logo on a black background&#10;&#10;Description automatically generated">
            <a:extLst>
              <a:ext uri="{FF2B5EF4-FFF2-40B4-BE49-F238E27FC236}">
                <a16:creationId xmlns:a16="http://schemas.microsoft.com/office/drawing/2014/main" id="{E0537168-961F-C839-D177-E1D7E5FA7284}"/>
              </a:ext>
            </a:extLst>
          </p:cNvPr>
          <p:cNvPicPr>
            <a:picLocks noChangeAspect="1"/>
          </p:cNvPicPr>
          <p:nvPr/>
        </p:nvPicPr>
        <p:blipFill>
          <a:blip r:embed="rId6"/>
          <a:stretch>
            <a:fillRect/>
          </a:stretch>
        </p:blipFill>
        <p:spPr>
          <a:xfrm>
            <a:off x="10096930" y="-1103611"/>
            <a:ext cx="3810000" cy="3810000"/>
          </a:xfrm>
          <a:prstGeom prst="rect">
            <a:avLst/>
          </a:prstGeom>
        </p:spPr>
      </p:pic>
      <p:pic>
        <p:nvPicPr>
          <p:cNvPr id="9220" name="Picture 4">
            <a:extLst>
              <a:ext uri="{FF2B5EF4-FFF2-40B4-BE49-F238E27FC236}">
                <a16:creationId xmlns:a16="http://schemas.microsoft.com/office/drawing/2014/main" id="{06A90184-0AA7-48E9-345A-C7C2E5BD53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5520" y="22682149"/>
            <a:ext cx="8267734" cy="32360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09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30480" y="0"/>
            <a:ext cx="14628971" cy="26009600"/>
          </a:xfrm>
          <a:prstGeom prst="rect">
            <a:avLst/>
          </a:prstGeom>
          <a:solidFill>
            <a:srgbClr val="FDFAF7"/>
          </a:solidFill>
          <a:ln/>
        </p:spPr>
        <p:txBody>
          <a:bodyPr/>
          <a:lstStyle/>
          <a:p>
            <a:endParaRPr lang="en-IN"/>
          </a:p>
        </p:txBody>
      </p:sp>
      <p:pic>
        <p:nvPicPr>
          <p:cNvPr id="4" name="Picture 3" descr="A screenshot of a table&#10;&#10;Description automatically generated">
            <a:extLst>
              <a:ext uri="{FF2B5EF4-FFF2-40B4-BE49-F238E27FC236}">
                <a16:creationId xmlns:a16="http://schemas.microsoft.com/office/drawing/2014/main" id="{8DA47FC1-3C7C-3204-41C1-B10A9CBA5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23" y="4381593"/>
            <a:ext cx="7975605" cy="7031362"/>
          </a:xfrm>
          <a:prstGeom prst="rect">
            <a:avLst/>
          </a:prstGeom>
        </p:spPr>
      </p:pic>
      <p:sp>
        <p:nvSpPr>
          <p:cNvPr id="5" name="TextBox 4">
            <a:extLst>
              <a:ext uri="{FF2B5EF4-FFF2-40B4-BE49-F238E27FC236}">
                <a16:creationId xmlns:a16="http://schemas.microsoft.com/office/drawing/2014/main" id="{04F59DFB-AA9D-5159-DC62-B05E78C0A209}"/>
              </a:ext>
            </a:extLst>
          </p:cNvPr>
          <p:cNvSpPr txBox="1"/>
          <p:nvPr/>
        </p:nvSpPr>
        <p:spPr>
          <a:xfrm>
            <a:off x="578397" y="11964760"/>
            <a:ext cx="8687524" cy="954107"/>
          </a:xfrm>
          <a:prstGeom prst="rect">
            <a:avLst/>
          </a:prstGeom>
          <a:noFill/>
        </p:spPr>
        <p:txBody>
          <a:bodyPr wrap="square">
            <a:spAutoFit/>
          </a:bodyPr>
          <a:lstStyle/>
          <a:p>
            <a:r>
              <a:rPr lang="en-US" sz="2800" dirty="0"/>
              <a:t>Top Lowest total sales and profits per </a:t>
            </a:r>
            <a:r>
              <a:rPr lang="en-US" sz="2800" dirty="0" err="1"/>
              <a:t>Prod_Category</a:t>
            </a:r>
            <a:r>
              <a:rPr lang="en-US" sz="2800" dirty="0"/>
              <a:t> in each state </a:t>
            </a:r>
            <a:endParaRPr lang="en-IN" sz="2800" dirty="0"/>
          </a:p>
        </p:txBody>
      </p:sp>
      <p:sp>
        <p:nvSpPr>
          <p:cNvPr id="6" name="TextBox 5">
            <a:extLst>
              <a:ext uri="{FF2B5EF4-FFF2-40B4-BE49-F238E27FC236}">
                <a16:creationId xmlns:a16="http://schemas.microsoft.com/office/drawing/2014/main" id="{02295A12-5F90-5E60-348F-0848E85F21DA}"/>
              </a:ext>
            </a:extLst>
          </p:cNvPr>
          <p:cNvSpPr txBox="1"/>
          <p:nvPr/>
        </p:nvSpPr>
        <p:spPr>
          <a:xfrm>
            <a:off x="455047" y="14261533"/>
            <a:ext cx="13703664" cy="206210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Furniture in New Jersey, Technology in Montana, and Furniture in Michigan and Utah emerge as our most significant losses. Now, let's pivot our focus to Product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07441C8-8DB8-50B7-E8DA-52EF3E1380C8}"/>
              </a:ext>
            </a:extLst>
          </p:cNvPr>
          <p:cNvSpPr txBox="1"/>
          <p:nvPr/>
        </p:nvSpPr>
        <p:spPr>
          <a:xfrm>
            <a:off x="128138" y="17290175"/>
            <a:ext cx="13703664" cy="1200329"/>
          </a:xfrm>
          <a:prstGeom prst="rect">
            <a:avLst/>
          </a:prstGeom>
          <a:noFill/>
        </p:spPr>
        <p:txBody>
          <a:bodyPr wrap="square">
            <a:spAutoFit/>
          </a:bodyPr>
          <a:lstStyle/>
          <a:p>
            <a:r>
              <a:rPr lang="en-US" sz="3600" b="1" dirty="0">
                <a:solidFill>
                  <a:srgbClr val="7030A0"/>
                </a:solidFill>
              </a:rPr>
              <a:t>7. What </a:t>
            </a:r>
            <a:r>
              <a:rPr lang="en-US" sz="3600" b="1" dirty="0" err="1">
                <a:solidFill>
                  <a:srgbClr val="7030A0"/>
                </a:solidFill>
              </a:rPr>
              <a:t>Product_Sub_Category</a:t>
            </a:r>
            <a:r>
              <a:rPr lang="en-US" sz="3600" b="1" dirty="0">
                <a:solidFill>
                  <a:srgbClr val="7030A0"/>
                </a:solidFill>
              </a:rPr>
              <a:t> generates the highest sales and profits in each region ? </a:t>
            </a:r>
            <a:endParaRPr lang="en-IN" sz="3600" b="1" dirty="0">
              <a:solidFill>
                <a:srgbClr val="7030A0"/>
              </a:solidFill>
            </a:endParaRPr>
          </a:p>
        </p:txBody>
      </p:sp>
      <p:pic>
        <p:nvPicPr>
          <p:cNvPr id="8" name="Picture 7" descr="A close-up of a computer code&#10;&#10;Description automatically generated">
            <a:extLst>
              <a:ext uri="{FF2B5EF4-FFF2-40B4-BE49-F238E27FC236}">
                <a16:creationId xmlns:a16="http://schemas.microsoft.com/office/drawing/2014/main" id="{98095797-C0A4-8632-5079-B466D76BC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27" y="21624675"/>
            <a:ext cx="12898984" cy="3001048"/>
          </a:xfrm>
          <a:prstGeom prst="rect">
            <a:avLst/>
          </a:prstGeom>
        </p:spPr>
      </p:pic>
      <p:sp>
        <p:nvSpPr>
          <p:cNvPr id="9" name="TextBox 8">
            <a:extLst>
              <a:ext uri="{FF2B5EF4-FFF2-40B4-BE49-F238E27FC236}">
                <a16:creationId xmlns:a16="http://schemas.microsoft.com/office/drawing/2014/main" id="{FD42C0C0-BF3A-687F-40F6-C9D75BA5D447}"/>
              </a:ext>
            </a:extLst>
          </p:cNvPr>
          <p:cNvSpPr txBox="1"/>
          <p:nvPr/>
        </p:nvSpPr>
        <p:spPr>
          <a:xfrm>
            <a:off x="84209" y="19457043"/>
            <a:ext cx="13558603" cy="1077218"/>
          </a:xfrm>
          <a:prstGeom prst="rect">
            <a:avLst/>
          </a:prstGeom>
          <a:noFill/>
        </p:spPr>
        <p:txBody>
          <a:bodyPr wrap="square">
            <a:spAutoFit/>
          </a:bodyPr>
          <a:lstStyle/>
          <a:p>
            <a:r>
              <a:rPr lang="en-US" sz="3200" dirty="0"/>
              <a:t>Let’s observe the total sales and total profits of each </a:t>
            </a:r>
            <a:r>
              <a:rPr lang="en-US" sz="3200" dirty="0" err="1"/>
              <a:t>Product_Sub_Category</a:t>
            </a:r>
            <a:r>
              <a:rPr lang="en-US" sz="3200" dirty="0"/>
              <a:t> with their profit margins: </a:t>
            </a:r>
            <a:endParaRPr lang="en-IN" sz="3200" dirty="0"/>
          </a:p>
        </p:txBody>
      </p:sp>
      <p:pic>
        <p:nvPicPr>
          <p:cNvPr id="10" name="Image 0" descr="preencoded.png">
            <a:extLst>
              <a:ext uri="{FF2B5EF4-FFF2-40B4-BE49-F238E27FC236}">
                <a16:creationId xmlns:a16="http://schemas.microsoft.com/office/drawing/2014/main" id="{08008162-14DC-3E66-F5B2-9DA2908F0E94}"/>
              </a:ext>
            </a:extLst>
          </p:cNvPr>
          <p:cNvPicPr>
            <a:picLocks noChangeAspect="1"/>
          </p:cNvPicPr>
          <p:nvPr/>
        </p:nvPicPr>
        <p:blipFill>
          <a:blip r:embed="rId5"/>
          <a:stretch>
            <a:fillRect/>
          </a:stretch>
        </p:blipFill>
        <p:spPr>
          <a:xfrm>
            <a:off x="9173051" y="2014552"/>
            <a:ext cx="5486400" cy="86834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logo on a black background&#10;&#10;Description automatically generated">
            <a:extLst>
              <a:ext uri="{FF2B5EF4-FFF2-40B4-BE49-F238E27FC236}">
                <a16:creationId xmlns:a16="http://schemas.microsoft.com/office/drawing/2014/main" id="{E969ACBF-9B27-3855-5368-952E82F7D8C2}"/>
              </a:ext>
            </a:extLst>
          </p:cNvPr>
          <p:cNvPicPr>
            <a:picLocks noChangeAspect="1"/>
          </p:cNvPicPr>
          <p:nvPr/>
        </p:nvPicPr>
        <p:blipFill>
          <a:blip r:embed="rId6"/>
          <a:stretch>
            <a:fillRect/>
          </a:stretch>
        </p:blipFill>
        <p:spPr>
          <a:xfrm>
            <a:off x="10096930" y="-1103611"/>
            <a:ext cx="3810000" cy="3810000"/>
          </a:xfrm>
          <a:prstGeom prst="rect">
            <a:avLst/>
          </a:prstGeom>
        </p:spPr>
      </p:pic>
      <p:pic>
        <p:nvPicPr>
          <p:cNvPr id="12" name="Picture 2">
            <a:extLst>
              <a:ext uri="{FF2B5EF4-FFF2-40B4-BE49-F238E27FC236}">
                <a16:creationId xmlns:a16="http://schemas.microsoft.com/office/drawing/2014/main" id="{6517CE1F-702C-B165-7EE5-2A9352FFDD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9" y="0"/>
            <a:ext cx="6095155" cy="35880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2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0" y="-91440"/>
            <a:ext cx="14628971" cy="26009600"/>
          </a:xfrm>
          <a:prstGeom prst="rect">
            <a:avLst/>
          </a:prstGeom>
          <a:solidFill>
            <a:srgbClr val="FDFAF7"/>
          </a:solidFill>
          <a:ln/>
        </p:spPr>
        <p:txBody>
          <a:bodyPr/>
          <a:lstStyle/>
          <a:p>
            <a:endParaRPr lang="en-IN"/>
          </a:p>
        </p:txBody>
      </p:sp>
      <p:pic>
        <p:nvPicPr>
          <p:cNvPr id="4" name="Picture 3" descr="A screenshot of a table&#10;&#10;Description automatically generated">
            <a:extLst>
              <a:ext uri="{FF2B5EF4-FFF2-40B4-BE49-F238E27FC236}">
                <a16:creationId xmlns:a16="http://schemas.microsoft.com/office/drawing/2014/main" id="{1BF63FE2-B166-6B96-D42F-8077351E2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53" y="1872061"/>
            <a:ext cx="7742764" cy="7228432"/>
          </a:xfrm>
          <a:prstGeom prst="rect">
            <a:avLst/>
          </a:prstGeom>
        </p:spPr>
      </p:pic>
      <p:sp>
        <p:nvSpPr>
          <p:cNvPr id="5" name="TextBox 4">
            <a:extLst>
              <a:ext uri="{FF2B5EF4-FFF2-40B4-BE49-F238E27FC236}">
                <a16:creationId xmlns:a16="http://schemas.microsoft.com/office/drawing/2014/main" id="{CDF37D94-59CD-2F51-AF8A-DFB70B6FF615}"/>
              </a:ext>
            </a:extLst>
          </p:cNvPr>
          <p:cNvSpPr txBox="1"/>
          <p:nvPr/>
        </p:nvSpPr>
        <p:spPr>
          <a:xfrm>
            <a:off x="954449" y="9533213"/>
            <a:ext cx="7937292" cy="1077218"/>
          </a:xfrm>
          <a:prstGeom prst="rect">
            <a:avLst/>
          </a:prstGeom>
          <a:noFill/>
        </p:spPr>
        <p:txBody>
          <a:bodyPr wrap="square">
            <a:spAutoFit/>
          </a:bodyPr>
          <a:lstStyle/>
          <a:p>
            <a:r>
              <a:rPr lang="en-US" sz="3200" dirty="0" err="1"/>
              <a:t>Product_sub_category</a:t>
            </a:r>
            <a:r>
              <a:rPr lang="en-US" sz="3200" dirty="0"/>
              <a:t>  with their total sales, total profits and profit margins</a:t>
            </a:r>
            <a:endParaRPr lang="en-IN" sz="3200" dirty="0"/>
          </a:p>
        </p:txBody>
      </p:sp>
      <p:sp>
        <p:nvSpPr>
          <p:cNvPr id="6" name="TextBox 5">
            <a:extLst>
              <a:ext uri="{FF2B5EF4-FFF2-40B4-BE49-F238E27FC236}">
                <a16:creationId xmlns:a16="http://schemas.microsoft.com/office/drawing/2014/main" id="{D4B63AF5-8FCE-103C-2C34-6695BF9706EF}"/>
              </a:ext>
            </a:extLst>
          </p:cNvPr>
          <p:cNvSpPr txBox="1"/>
          <p:nvPr/>
        </p:nvSpPr>
        <p:spPr>
          <a:xfrm>
            <a:off x="729424" y="11869476"/>
            <a:ext cx="8387342" cy="8402300"/>
          </a:xfrm>
          <a:prstGeom prst="rect">
            <a:avLst/>
          </a:prstGeom>
          <a:noFill/>
        </p:spPr>
        <p:txBody>
          <a:bodyPr wrap="square">
            <a:spAutoFit/>
          </a:bodyPr>
          <a:lstStyle/>
          <a:p>
            <a:r>
              <a:rPr lang="en-US" sz="3600" dirty="0"/>
              <a:t>Out of our 17 </a:t>
            </a:r>
            <a:r>
              <a:rPr lang="en-US" sz="3600" dirty="0" err="1"/>
              <a:t>Product_sub_category</a:t>
            </a:r>
            <a:r>
              <a:rPr lang="en-US" sz="3600" dirty="0"/>
              <a:t> nationwide, our biggest profits comes from Telephones and communication ,Office Machines, Accessories and Copiers and Fax.</a:t>
            </a:r>
          </a:p>
          <a:p>
            <a:endParaRPr lang="en-US" sz="3600" dirty="0"/>
          </a:p>
          <a:p>
            <a:r>
              <a:rPr lang="en-US" sz="3600" dirty="0"/>
              <a:t> The profits and profit margins on Labels and Binders and Binders Accessories especially are interesting for the long run. Our losses came from Bookcases, Scissors Rulers and Trimmers ,Rubber Bands where we are uncapable of breaking even. </a:t>
            </a:r>
          </a:p>
          <a:p>
            <a:endParaRPr lang="en-US" sz="3600" dirty="0"/>
          </a:p>
          <a:p>
            <a:r>
              <a:rPr lang="en-US" sz="3600" dirty="0"/>
              <a:t>Those 3 should be further reviewed as the sales are there, (except Supplies) but we cannot generate profits from them.</a:t>
            </a:r>
            <a:endParaRPr lang="en-IN" sz="3600" dirty="0"/>
          </a:p>
        </p:txBody>
      </p:sp>
      <p:sp>
        <p:nvSpPr>
          <p:cNvPr id="7" name="TextBox 6">
            <a:extLst>
              <a:ext uri="{FF2B5EF4-FFF2-40B4-BE49-F238E27FC236}">
                <a16:creationId xmlns:a16="http://schemas.microsoft.com/office/drawing/2014/main" id="{6B423066-3DE6-E3D7-8955-8E21E3985D04}"/>
              </a:ext>
            </a:extLst>
          </p:cNvPr>
          <p:cNvSpPr txBox="1"/>
          <p:nvPr/>
        </p:nvSpPr>
        <p:spPr>
          <a:xfrm>
            <a:off x="592109" y="22796043"/>
            <a:ext cx="7454611" cy="1754326"/>
          </a:xfrm>
          <a:prstGeom prst="rect">
            <a:avLst/>
          </a:prstGeom>
          <a:noFill/>
        </p:spPr>
        <p:txBody>
          <a:bodyPr wrap="square">
            <a:spAutoFit/>
          </a:bodyPr>
          <a:lstStyle/>
          <a:p>
            <a:r>
              <a:rPr lang="en-US" sz="3600" dirty="0"/>
              <a:t>Now let’s see the highest total sales and total profits per </a:t>
            </a:r>
            <a:r>
              <a:rPr lang="en-US" sz="3600" dirty="0" err="1"/>
              <a:t>Product_sub_category</a:t>
            </a:r>
            <a:r>
              <a:rPr lang="en-US" sz="3600" dirty="0"/>
              <a:t> in each region: </a:t>
            </a:r>
            <a:endParaRPr lang="en-IN" sz="3600" dirty="0"/>
          </a:p>
        </p:txBody>
      </p:sp>
      <p:pic>
        <p:nvPicPr>
          <p:cNvPr id="9" name="Image 0" descr="preencoded.png">
            <a:extLst>
              <a:ext uri="{FF2B5EF4-FFF2-40B4-BE49-F238E27FC236}">
                <a16:creationId xmlns:a16="http://schemas.microsoft.com/office/drawing/2014/main" id="{07B3ED0E-5528-1FC3-73B0-330D32D36FB5}"/>
              </a:ext>
            </a:extLst>
          </p:cNvPr>
          <p:cNvPicPr>
            <a:picLocks noChangeAspect="1"/>
          </p:cNvPicPr>
          <p:nvPr/>
        </p:nvPicPr>
        <p:blipFill>
          <a:blip r:embed="rId4"/>
          <a:stretch>
            <a:fillRect/>
          </a:stretch>
        </p:blipFill>
        <p:spPr>
          <a:xfrm>
            <a:off x="9116766" y="-91440"/>
            <a:ext cx="5485805" cy="26009600"/>
          </a:xfrm>
          <a:prstGeom prst="rect">
            <a:avLst/>
          </a:prstGeom>
        </p:spPr>
      </p:pic>
      <p:pic>
        <p:nvPicPr>
          <p:cNvPr id="10" name="Picture 9" descr="A logo on a black background&#10;&#10;Description automatically generated">
            <a:extLst>
              <a:ext uri="{FF2B5EF4-FFF2-40B4-BE49-F238E27FC236}">
                <a16:creationId xmlns:a16="http://schemas.microsoft.com/office/drawing/2014/main" id="{16BC93D2-B80A-5DA8-68CD-F5BD57EFFDC6}"/>
              </a:ext>
            </a:extLst>
          </p:cNvPr>
          <p:cNvPicPr>
            <a:picLocks noChangeAspect="1"/>
          </p:cNvPicPr>
          <p:nvPr/>
        </p:nvPicPr>
        <p:blipFill>
          <a:blip r:embed="rId5"/>
          <a:stretch>
            <a:fillRect/>
          </a:stretch>
        </p:blipFill>
        <p:spPr>
          <a:xfrm>
            <a:off x="10175822" y="-956881"/>
            <a:ext cx="3810000" cy="3810000"/>
          </a:xfrm>
          <a:prstGeom prst="rect">
            <a:avLst/>
          </a:prstGeom>
        </p:spPr>
      </p:pic>
    </p:spTree>
    <p:extLst>
      <p:ext uri="{BB962C8B-B14F-4D97-AF65-F5344CB8AC3E}">
        <p14:creationId xmlns:p14="http://schemas.microsoft.com/office/powerpoint/2010/main" val="3820113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0" y="-91440"/>
            <a:ext cx="14628971" cy="26009600"/>
          </a:xfrm>
          <a:prstGeom prst="rect">
            <a:avLst/>
          </a:prstGeom>
          <a:solidFill>
            <a:srgbClr val="FDFAF7"/>
          </a:solidFill>
          <a:ln/>
        </p:spPr>
        <p:txBody>
          <a:bodyPr/>
          <a:lstStyle/>
          <a:p>
            <a:endParaRPr lang="en-IN"/>
          </a:p>
        </p:txBody>
      </p:sp>
      <p:pic>
        <p:nvPicPr>
          <p:cNvPr id="4" name="Picture 3">
            <a:extLst>
              <a:ext uri="{FF2B5EF4-FFF2-40B4-BE49-F238E27FC236}">
                <a16:creationId xmlns:a16="http://schemas.microsoft.com/office/drawing/2014/main" id="{7E463916-2B43-7AA4-966E-099DF7289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65" y="1980363"/>
            <a:ext cx="13197840" cy="335179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012CE7A-0DF2-FF59-B5C6-F84B6A14F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09" y="5658438"/>
            <a:ext cx="8589183" cy="7346362"/>
          </a:xfrm>
          <a:prstGeom prst="rect">
            <a:avLst/>
          </a:prstGeom>
        </p:spPr>
      </p:pic>
      <p:sp>
        <p:nvSpPr>
          <p:cNvPr id="6" name="TextBox 5">
            <a:extLst>
              <a:ext uri="{FF2B5EF4-FFF2-40B4-BE49-F238E27FC236}">
                <a16:creationId xmlns:a16="http://schemas.microsoft.com/office/drawing/2014/main" id="{DE45D413-CA12-6FCF-B6CC-15F6A4497DC9}"/>
              </a:ext>
            </a:extLst>
          </p:cNvPr>
          <p:cNvSpPr txBox="1"/>
          <p:nvPr/>
        </p:nvSpPr>
        <p:spPr>
          <a:xfrm>
            <a:off x="715565" y="13146416"/>
            <a:ext cx="7910275" cy="1077218"/>
          </a:xfrm>
          <a:prstGeom prst="rect">
            <a:avLst/>
          </a:prstGeom>
          <a:noFill/>
        </p:spPr>
        <p:txBody>
          <a:bodyPr wrap="square">
            <a:spAutoFit/>
          </a:bodyPr>
          <a:lstStyle/>
          <a:p>
            <a:r>
              <a:rPr lang="en-US" sz="3200" dirty="0"/>
              <a:t>Top 16 </a:t>
            </a:r>
            <a:r>
              <a:rPr lang="en-US" sz="3200" dirty="0" err="1"/>
              <a:t>Product_sub_category</a:t>
            </a:r>
            <a:r>
              <a:rPr lang="en-US" sz="3200" dirty="0"/>
              <a:t> with the highest total sales and total profits in each region </a:t>
            </a:r>
            <a:endParaRPr lang="en-IN" sz="3200" dirty="0"/>
          </a:p>
        </p:txBody>
      </p:sp>
      <p:sp>
        <p:nvSpPr>
          <p:cNvPr id="7" name="TextBox 6">
            <a:extLst>
              <a:ext uri="{FF2B5EF4-FFF2-40B4-BE49-F238E27FC236}">
                <a16:creationId xmlns:a16="http://schemas.microsoft.com/office/drawing/2014/main" id="{60A7AD61-1EC5-9CD0-8B33-FB81E50B9B89}"/>
              </a:ext>
            </a:extLst>
          </p:cNvPr>
          <p:cNvSpPr txBox="1"/>
          <p:nvPr/>
        </p:nvSpPr>
        <p:spPr>
          <a:xfrm>
            <a:off x="331409" y="14978826"/>
            <a:ext cx="12429663" cy="646331"/>
          </a:xfrm>
          <a:prstGeom prst="rect">
            <a:avLst/>
          </a:prstGeom>
          <a:noFill/>
        </p:spPr>
        <p:txBody>
          <a:bodyPr wrap="square">
            <a:spAutoFit/>
          </a:bodyPr>
          <a:lstStyle/>
          <a:p>
            <a:r>
              <a:rPr lang="en-US" sz="3600" dirty="0"/>
              <a:t>These above display the best </a:t>
            </a:r>
            <a:r>
              <a:rPr lang="en-US" sz="3600" dirty="0" err="1"/>
              <a:t>Product_sub_category</a:t>
            </a:r>
            <a:r>
              <a:rPr lang="en-US" sz="3600" dirty="0"/>
              <a:t> per region.</a:t>
            </a:r>
          </a:p>
        </p:txBody>
      </p:sp>
      <p:pic>
        <p:nvPicPr>
          <p:cNvPr id="8" name="Picture 7" descr="A logo on a black background&#10;&#10;Description automatically generated">
            <a:extLst>
              <a:ext uri="{FF2B5EF4-FFF2-40B4-BE49-F238E27FC236}">
                <a16:creationId xmlns:a16="http://schemas.microsoft.com/office/drawing/2014/main" id="{36FF94D2-A5CD-D3BB-E0BC-C81B4C8228C2}"/>
              </a:ext>
            </a:extLst>
          </p:cNvPr>
          <p:cNvPicPr>
            <a:picLocks noChangeAspect="1"/>
          </p:cNvPicPr>
          <p:nvPr/>
        </p:nvPicPr>
        <p:blipFill>
          <a:blip r:embed="rId5"/>
          <a:stretch>
            <a:fillRect/>
          </a:stretch>
        </p:blipFill>
        <p:spPr>
          <a:xfrm>
            <a:off x="10175822" y="-956881"/>
            <a:ext cx="3810000" cy="3810000"/>
          </a:xfrm>
          <a:prstGeom prst="rect">
            <a:avLst/>
          </a:prstGeom>
        </p:spPr>
      </p:pic>
      <p:pic>
        <p:nvPicPr>
          <p:cNvPr id="1026" name="Picture 2" descr="Walmart's AI Revolution in Retail Search">
            <a:extLst>
              <a:ext uri="{FF2B5EF4-FFF2-40B4-BE49-F238E27FC236}">
                <a16:creationId xmlns:a16="http://schemas.microsoft.com/office/drawing/2014/main" id="{1105A350-3543-6E8F-63BA-F03B1A612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2000" y="5153491"/>
            <a:ext cx="5378400" cy="5301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05F3BDA-3906-0E90-6AB7-76A81C73D700}"/>
              </a:ext>
            </a:extLst>
          </p:cNvPr>
          <p:cNvSpPr/>
          <p:nvPr/>
        </p:nvSpPr>
        <p:spPr>
          <a:xfrm>
            <a:off x="1429" y="-91440"/>
            <a:ext cx="14628971" cy="26009600"/>
          </a:xfrm>
          <a:prstGeom prst="rect">
            <a:avLst/>
          </a:prstGeom>
          <a:gradFill>
            <a:gsLst>
              <a:gs pos="100000">
                <a:schemeClr val="accent2">
                  <a:lumMod val="40000"/>
                  <a:lumOff val="60000"/>
                </a:schemeClr>
              </a:gs>
              <a:gs pos="91000">
                <a:schemeClr val="bg1">
                  <a:alpha val="0"/>
                </a:schemeClr>
              </a:gs>
            </a:gsLst>
            <a:lin ang="15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0F87E1B-2976-92CF-DF6E-D13B63B2C2AE}"/>
              </a:ext>
            </a:extLst>
          </p:cNvPr>
          <p:cNvSpPr txBox="1"/>
          <p:nvPr/>
        </p:nvSpPr>
        <p:spPr>
          <a:xfrm>
            <a:off x="331409" y="16380349"/>
            <a:ext cx="13369281" cy="646331"/>
          </a:xfrm>
          <a:prstGeom prst="rect">
            <a:avLst/>
          </a:prstGeom>
          <a:noFill/>
        </p:spPr>
        <p:txBody>
          <a:bodyPr wrap="square">
            <a:spAutoFit/>
          </a:bodyPr>
          <a:lstStyle/>
          <a:p>
            <a:r>
              <a:rPr lang="en-US" sz="3600" b="1" dirty="0">
                <a:solidFill>
                  <a:srgbClr val="7030A0"/>
                </a:solidFill>
              </a:rPr>
              <a:t>8. What segment makes the most of our profits and sales ? </a:t>
            </a:r>
            <a:endParaRPr lang="en-IN" sz="3600" b="1" dirty="0">
              <a:solidFill>
                <a:srgbClr val="7030A0"/>
              </a:solidFill>
            </a:endParaRPr>
          </a:p>
        </p:txBody>
      </p:sp>
      <p:sp>
        <p:nvSpPr>
          <p:cNvPr id="12" name="TextBox 11">
            <a:extLst>
              <a:ext uri="{FF2B5EF4-FFF2-40B4-BE49-F238E27FC236}">
                <a16:creationId xmlns:a16="http://schemas.microsoft.com/office/drawing/2014/main" id="{706601D7-55FD-5500-C6B5-EE69DEC552E3}"/>
              </a:ext>
            </a:extLst>
          </p:cNvPr>
          <p:cNvSpPr txBox="1"/>
          <p:nvPr/>
        </p:nvSpPr>
        <p:spPr>
          <a:xfrm>
            <a:off x="919732" y="17669995"/>
            <a:ext cx="11831292" cy="646331"/>
          </a:xfrm>
          <a:prstGeom prst="rect">
            <a:avLst/>
          </a:prstGeom>
          <a:noFill/>
        </p:spPr>
        <p:txBody>
          <a:bodyPr wrap="square">
            <a:spAutoFit/>
          </a:bodyPr>
          <a:lstStyle/>
          <a:p>
            <a:r>
              <a:rPr lang="en-US" sz="3600" dirty="0"/>
              <a:t>This can be verified with the help of the following query:</a:t>
            </a:r>
            <a:endParaRPr lang="en-IN" sz="3600" dirty="0"/>
          </a:p>
        </p:txBody>
      </p:sp>
      <p:pic>
        <p:nvPicPr>
          <p:cNvPr id="13" name="Picture 12" descr="A close-up of a computer code&#10;&#10;Description automatically generated">
            <a:extLst>
              <a:ext uri="{FF2B5EF4-FFF2-40B4-BE49-F238E27FC236}">
                <a16:creationId xmlns:a16="http://schemas.microsoft.com/office/drawing/2014/main" id="{600E9CDD-C94E-BDE3-3D24-9E6767E068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519" y="20101310"/>
            <a:ext cx="12721932" cy="3720961"/>
          </a:xfrm>
          <a:prstGeom prst="rect">
            <a:avLst/>
          </a:prstGeom>
          <a:ln>
            <a:noFill/>
          </a:ln>
          <a:effectLst>
            <a:softEdge rad="112500"/>
          </a:effectLst>
        </p:spPr>
      </p:pic>
    </p:spTree>
    <p:extLst>
      <p:ext uri="{BB962C8B-B14F-4D97-AF65-F5344CB8AC3E}">
        <p14:creationId xmlns:p14="http://schemas.microsoft.com/office/powerpoint/2010/main" val="374209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91440"/>
            <a:ext cx="14630400" cy="26009600"/>
          </a:xfrm>
          <a:prstGeom prst="rect">
            <a:avLst/>
          </a:prstGeom>
          <a:solidFill>
            <a:srgbClr val="FAF2E9"/>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91440"/>
            <a:ext cx="5485805" cy="26009600"/>
          </a:xfrm>
          <a:prstGeom prst="roundRect">
            <a:avLst>
              <a:gd name="adj" fmla="val 499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computer&#10;&#10;Description automatically generated">
            <a:extLst>
              <a:ext uri="{FF2B5EF4-FFF2-40B4-BE49-F238E27FC236}">
                <a16:creationId xmlns:a16="http://schemas.microsoft.com/office/drawing/2014/main" id="{DBD1D788-714A-7AA3-2944-D64365904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479048"/>
            <a:ext cx="6657163" cy="4533952"/>
          </a:xfrm>
          <a:prstGeom prst="rect">
            <a:avLst/>
          </a:prstGeom>
        </p:spPr>
      </p:pic>
      <p:sp>
        <p:nvSpPr>
          <p:cNvPr id="9" name="TextBox 8">
            <a:extLst>
              <a:ext uri="{FF2B5EF4-FFF2-40B4-BE49-F238E27FC236}">
                <a16:creationId xmlns:a16="http://schemas.microsoft.com/office/drawing/2014/main" id="{E8F1E0D2-CAD4-6233-01EC-EC826AC48A78}"/>
              </a:ext>
            </a:extLst>
          </p:cNvPr>
          <p:cNvSpPr txBox="1"/>
          <p:nvPr/>
        </p:nvSpPr>
        <p:spPr>
          <a:xfrm>
            <a:off x="7704793" y="8237127"/>
            <a:ext cx="6267570" cy="523220"/>
          </a:xfrm>
          <a:prstGeom prst="rect">
            <a:avLst/>
          </a:prstGeom>
          <a:noFill/>
        </p:spPr>
        <p:txBody>
          <a:bodyPr wrap="square">
            <a:spAutoFit/>
          </a:bodyPr>
          <a:lstStyle/>
          <a:p>
            <a:r>
              <a:rPr lang="en-US" sz="2800" dirty="0"/>
              <a:t>Goods Segment ordered by total profits</a:t>
            </a:r>
            <a:endParaRPr lang="en-IN" sz="2800" dirty="0"/>
          </a:p>
        </p:txBody>
      </p:sp>
      <p:sp>
        <p:nvSpPr>
          <p:cNvPr id="10" name="TextBox 9">
            <a:extLst>
              <a:ext uri="{FF2B5EF4-FFF2-40B4-BE49-F238E27FC236}">
                <a16:creationId xmlns:a16="http://schemas.microsoft.com/office/drawing/2014/main" id="{765C117B-F8AC-CF8E-88C1-78827EDE1D42}"/>
              </a:ext>
            </a:extLst>
          </p:cNvPr>
          <p:cNvSpPr txBox="1"/>
          <p:nvPr/>
        </p:nvSpPr>
        <p:spPr>
          <a:xfrm>
            <a:off x="5803125" y="9631114"/>
            <a:ext cx="8735835" cy="1754326"/>
          </a:xfrm>
          <a:prstGeom prst="rect">
            <a:avLst/>
          </a:prstGeom>
          <a:noFill/>
        </p:spPr>
        <p:txBody>
          <a:bodyPr wrap="square">
            <a:spAutoFit/>
          </a:bodyPr>
          <a:lstStyle/>
          <a:p>
            <a:r>
              <a:rPr lang="en-US" sz="3600" dirty="0"/>
              <a:t>The Corporate segment brings in the most profit followed by Home Office, Small Business and Consumer. Let’s move on. </a:t>
            </a:r>
            <a:endParaRPr lang="en-IN" sz="3600" dirty="0"/>
          </a:p>
        </p:txBody>
      </p:sp>
      <p:sp>
        <p:nvSpPr>
          <p:cNvPr id="11" name="TextBox 10">
            <a:extLst>
              <a:ext uri="{FF2B5EF4-FFF2-40B4-BE49-F238E27FC236}">
                <a16:creationId xmlns:a16="http://schemas.microsoft.com/office/drawing/2014/main" id="{731AE717-507F-06C1-760F-AA91D23EC929}"/>
              </a:ext>
            </a:extLst>
          </p:cNvPr>
          <p:cNvSpPr txBox="1"/>
          <p:nvPr/>
        </p:nvSpPr>
        <p:spPr>
          <a:xfrm>
            <a:off x="5870403" y="12695885"/>
            <a:ext cx="9133137" cy="1754326"/>
          </a:xfrm>
          <a:prstGeom prst="rect">
            <a:avLst/>
          </a:prstGeom>
          <a:noFill/>
        </p:spPr>
        <p:txBody>
          <a:bodyPr wrap="square">
            <a:spAutoFit/>
          </a:bodyPr>
          <a:lstStyle/>
          <a:p>
            <a:r>
              <a:rPr lang="en-US" sz="3600" b="1" dirty="0">
                <a:solidFill>
                  <a:srgbClr val="7030A0"/>
                </a:solidFill>
              </a:rPr>
              <a:t>9. How many customers do we have (unique customer IDs) in total and how much per region and state?</a:t>
            </a:r>
            <a:endParaRPr lang="en-IN" sz="3600" b="1" dirty="0">
              <a:solidFill>
                <a:srgbClr val="7030A0"/>
              </a:solidFill>
            </a:endParaRPr>
          </a:p>
        </p:txBody>
      </p:sp>
      <p:sp>
        <p:nvSpPr>
          <p:cNvPr id="12" name="TextBox 11">
            <a:extLst>
              <a:ext uri="{FF2B5EF4-FFF2-40B4-BE49-F238E27FC236}">
                <a16:creationId xmlns:a16="http://schemas.microsoft.com/office/drawing/2014/main" id="{1DFD3578-9293-8FC6-486B-59F3494E7C34}"/>
              </a:ext>
            </a:extLst>
          </p:cNvPr>
          <p:cNvSpPr txBox="1"/>
          <p:nvPr/>
        </p:nvSpPr>
        <p:spPr>
          <a:xfrm>
            <a:off x="5870403" y="14988677"/>
            <a:ext cx="7662762" cy="646331"/>
          </a:xfrm>
          <a:prstGeom prst="rect">
            <a:avLst/>
          </a:prstGeom>
          <a:noFill/>
        </p:spPr>
        <p:txBody>
          <a:bodyPr wrap="square">
            <a:spAutoFit/>
          </a:bodyPr>
          <a:lstStyle/>
          <a:p>
            <a:r>
              <a:rPr lang="en-US" sz="3600" dirty="0"/>
              <a:t>This can be solved with the following;</a:t>
            </a:r>
            <a:endParaRPr lang="en-IN" sz="3600" dirty="0"/>
          </a:p>
        </p:txBody>
      </p:sp>
      <p:pic>
        <p:nvPicPr>
          <p:cNvPr id="14" name="Picture 13" descr="A close-up of a computer screen&#10;&#10;Description automatically generated">
            <a:extLst>
              <a:ext uri="{FF2B5EF4-FFF2-40B4-BE49-F238E27FC236}">
                <a16:creationId xmlns:a16="http://schemas.microsoft.com/office/drawing/2014/main" id="{463A57A9-D4E1-77A3-F839-0AAE2EC886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1370" y="19691679"/>
            <a:ext cx="3205127" cy="1429126"/>
          </a:xfrm>
          <a:prstGeom prst="rect">
            <a:avLst/>
          </a:prstGeom>
        </p:spPr>
      </p:pic>
      <p:sp>
        <p:nvSpPr>
          <p:cNvPr id="15" name="TextBox 14">
            <a:extLst>
              <a:ext uri="{FF2B5EF4-FFF2-40B4-BE49-F238E27FC236}">
                <a16:creationId xmlns:a16="http://schemas.microsoft.com/office/drawing/2014/main" id="{FCF5A04E-1DC8-4585-BD05-471821B7F2E6}"/>
              </a:ext>
            </a:extLst>
          </p:cNvPr>
          <p:cNvSpPr txBox="1"/>
          <p:nvPr/>
        </p:nvSpPr>
        <p:spPr>
          <a:xfrm>
            <a:off x="10222491" y="21342738"/>
            <a:ext cx="3310674" cy="1077218"/>
          </a:xfrm>
          <a:prstGeom prst="rect">
            <a:avLst/>
          </a:prstGeom>
          <a:noFill/>
        </p:spPr>
        <p:txBody>
          <a:bodyPr wrap="square">
            <a:spAutoFit/>
          </a:bodyPr>
          <a:lstStyle/>
          <a:p>
            <a:r>
              <a:rPr lang="en-IN" sz="3200" dirty="0"/>
              <a:t>Total number of customers</a:t>
            </a:r>
          </a:p>
        </p:txBody>
      </p:sp>
      <p:sp>
        <p:nvSpPr>
          <p:cNvPr id="16" name="TextBox 15">
            <a:extLst>
              <a:ext uri="{FF2B5EF4-FFF2-40B4-BE49-F238E27FC236}">
                <a16:creationId xmlns:a16="http://schemas.microsoft.com/office/drawing/2014/main" id="{8FBF6065-3C89-F6A3-3CDF-FFAC01AACEC6}"/>
              </a:ext>
            </a:extLst>
          </p:cNvPr>
          <p:cNvSpPr txBox="1"/>
          <p:nvPr/>
        </p:nvSpPr>
        <p:spPr>
          <a:xfrm>
            <a:off x="5625985" y="23225683"/>
            <a:ext cx="9004415" cy="1200329"/>
          </a:xfrm>
          <a:prstGeom prst="rect">
            <a:avLst/>
          </a:prstGeom>
          <a:noFill/>
        </p:spPr>
        <p:txBody>
          <a:bodyPr wrap="square">
            <a:spAutoFit/>
          </a:bodyPr>
          <a:lstStyle/>
          <a:p>
            <a:r>
              <a:rPr lang="en-US" sz="3600" dirty="0"/>
              <a:t>We’ve had 795 customers between 2012 and 2015. Regionally, we had the following: </a:t>
            </a:r>
            <a:endParaRPr lang="en-IN" sz="3600" dirty="0"/>
          </a:p>
        </p:txBody>
      </p:sp>
      <p:pic>
        <p:nvPicPr>
          <p:cNvPr id="17" name="Picture 16" descr="A logo on a black background&#10;&#10;Description automatically generated">
            <a:extLst>
              <a:ext uri="{FF2B5EF4-FFF2-40B4-BE49-F238E27FC236}">
                <a16:creationId xmlns:a16="http://schemas.microsoft.com/office/drawing/2014/main" id="{0C244EAE-65EA-2AA6-BEAE-FE4384F1722C}"/>
              </a:ext>
            </a:extLst>
          </p:cNvPr>
          <p:cNvPicPr>
            <a:picLocks noChangeAspect="1"/>
          </p:cNvPicPr>
          <p:nvPr/>
        </p:nvPicPr>
        <p:blipFill>
          <a:blip r:embed="rId6"/>
          <a:stretch>
            <a:fillRect/>
          </a:stretch>
        </p:blipFill>
        <p:spPr>
          <a:xfrm>
            <a:off x="10886381" y="-753042"/>
            <a:ext cx="3810000" cy="3810000"/>
          </a:xfrm>
          <a:prstGeom prst="rect">
            <a:avLst/>
          </a:prstGeom>
        </p:spPr>
      </p:pic>
      <p:sp>
        <p:nvSpPr>
          <p:cNvPr id="18" name="TextBox 17">
            <a:extLst>
              <a:ext uri="{FF2B5EF4-FFF2-40B4-BE49-F238E27FC236}">
                <a16:creationId xmlns:a16="http://schemas.microsoft.com/office/drawing/2014/main" id="{8F9E84C2-838E-FB29-874C-1BE24FE6CF71}"/>
              </a:ext>
            </a:extLst>
          </p:cNvPr>
          <p:cNvSpPr txBox="1"/>
          <p:nvPr/>
        </p:nvSpPr>
        <p:spPr>
          <a:xfrm>
            <a:off x="5906753" y="16060176"/>
            <a:ext cx="7132365" cy="2554545"/>
          </a:xfrm>
          <a:prstGeom prst="rect">
            <a:avLst/>
          </a:prstGeom>
          <a:noFill/>
        </p:spPr>
        <p:txBody>
          <a:bodyPr wrap="square" rtlCol="0">
            <a:spAutoFit/>
          </a:bodyPr>
          <a:lstStyle/>
          <a:p>
            <a:r>
              <a:rPr lang="en-US" sz="4000" b="1" dirty="0">
                <a:solidFill>
                  <a:srgbClr val="00B0F0"/>
                </a:solidFill>
              </a:rPr>
              <a:t>Select</a:t>
            </a:r>
            <a:r>
              <a:rPr lang="en-US" sz="4000" dirty="0"/>
              <a:t> count(</a:t>
            </a:r>
            <a:r>
              <a:rPr lang="en-US" sz="4000" b="1" dirty="0">
                <a:solidFill>
                  <a:srgbClr val="00B0F0"/>
                </a:solidFill>
              </a:rPr>
              <a:t>distinct</a:t>
            </a:r>
            <a:r>
              <a:rPr lang="en-US" sz="4000" dirty="0"/>
              <a:t>(</a:t>
            </a:r>
            <a:r>
              <a:rPr lang="en-US" sz="4000" dirty="0" err="1"/>
              <a:t>Customer_Name</a:t>
            </a:r>
            <a:r>
              <a:rPr lang="en-US" sz="4000" dirty="0"/>
              <a:t>)) </a:t>
            </a:r>
            <a:r>
              <a:rPr lang="en-US" sz="4000" b="1" dirty="0">
                <a:solidFill>
                  <a:srgbClr val="00B0F0"/>
                </a:solidFill>
              </a:rPr>
              <a:t>as </a:t>
            </a:r>
            <a:r>
              <a:rPr lang="en-US" sz="4000" dirty="0" err="1"/>
              <a:t>Total_Customer</a:t>
            </a:r>
            <a:endParaRPr lang="en-US" sz="4000" dirty="0"/>
          </a:p>
          <a:p>
            <a:r>
              <a:rPr lang="en-US" sz="4000" dirty="0"/>
              <a:t> </a:t>
            </a:r>
            <a:r>
              <a:rPr lang="en-US" sz="4000" b="1" dirty="0">
                <a:solidFill>
                  <a:srgbClr val="00B0F0"/>
                </a:solidFill>
              </a:rPr>
              <a:t>from</a:t>
            </a:r>
            <a:r>
              <a:rPr lang="en-US" sz="4000" dirty="0"/>
              <a:t> </a:t>
            </a:r>
            <a:r>
              <a:rPr lang="en-US" sz="4000" dirty="0" err="1"/>
              <a:t>Walmart_sales</a:t>
            </a:r>
            <a:r>
              <a:rPr lang="en-US" sz="4000" dirty="0"/>
              <a:t>;</a:t>
            </a:r>
            <a:endParaRPr lang="en-IN" sz="4000" dirty="0"/>
          </a:p>
        </p:txBody>
      </p:sp>
    </p:spTree>
    <p:extLst>
      <p:ext uri="{BB962C8B-B14F-4D97-AF65-F5344CB8AC3E}">
        <p14:creationId xmlns:p14="http://schemas.microsoft.com/office/powerpoint/2010/main" val="62363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a:extLst>
              <a:ext uri="{FF2B5EF4-FFF2-40B4-BE49-F238E27FC236}">
                <a16:creationId xmlns:a16="http://schemas.microsoft.com/office/drawing/2014/main" id="{DA058B62-C17A-3489-4B51-A37741B69308}"/>
              </a:ext>
            </a:extLst>
          </p:cNvPr>
          <p:cNvPicPr>
            <a:picLocks noChangeAspect="1"/>
          </p:cNvPicPr>
          <p:nvPr/>
        </p:nvPicPr>
        <p:blipFill>
          <a:blip r:embed="rId2"/>
          <a:stretch>
            <a:fillRect/>
          </a:stretch>
        </p:blipFill>
        <p:spPr>
          <a:xfrm>
            <a:off x="714" y="0"/>
            <a:ext cx="5485805" cy="26009600"/>
          </a:xfrm>
          <a:prstGeom prst="rect">
            <a:avLst/>
          </a:prstGeom>
          <a:ln>
            <a:noFill/>
          </a:ln>
          <a:effectLst>
            <a:softEdge rad="112500"/>
          </a:effectLst>
        </p:spPr>
      </p:pic>
      <p:sp>
        <p:nvSpPr>
          <p:cNvPr id="26" name="Shape 4">
            <a:extLst>
              <a:ext uri="{FF2B5EF4-FFF2-40B4-BE49-F238E27FC236}">
                <a16:creationId xmlns:a16="http://schemas.microsoft.com/office/drawing/2014/main" id="{4C267A46-B17F-5C71-8BE0-7A70D2905082}"/>
              </a:ext>
            </a:extLst>
          </p:cNvPr>
          <p:cNvSpPr/>
          <p:nvPr/>
        </p:nvSpPr>
        <p:spPr>
          <a:xfrm flipH="1">
            <a:off x="6431217" y="5283201"/>
            <a:ext cx="82928" cy="8966040"/>
          </a:xfrm>
          <a:prstGeom prst="roundRect">
            <a:avLst>
              <a:gd name="adj" fmla="val 225153"/>
            </a:avLst>
          </a:prstGeom>
          <a:solidFill>
            <a:srgbClr val="C6BDDA"/>
          </a:solidFill>
          <a:ln/>
        </p:spPr>
        <p:txBody>
          <a:bodyPr/>
          <a:lstStyle/>
          <a:p>
            <a:endParaRPr lang="en-IN"/>
          </a:p>
        </p:txBody>
      </p:sp>
      <p:sp>
        <p:nvSpPr>
          <p:cNvPr id="29" name="Shape 10">
            <a:extLst>
              <a:ext uri="{FF2B5EF4-FFF2-40B4-BE49-F238E27FC236}">
                <a16:creationId xmlns:a16="http://schemas.microsoft.com/office/drawing/2014/main" id="{174CCE74-2F75-FCD3-2946-B239CDCC5CED}"/>
              </a:ext>
            </a:extLst>
          </p:cNvPr>
          <p:cNvSpPr/>
          <p:nvPr/>
        </p:nvSpPr>
        <p:spPr>
          <a:xfrm>
            <a:off x="6853416" y="6047261"/>
            <a:ext cx="923568" cy="52750"/>
          </a:xfrm>
          <a:prstGeom prst="roundRect">
            <a:avLst>
              <a:gd name="adj" fmla="val 225131"/>
            </a:avLst>
          </a:prstGeom>
          <a:solidFill>
            <a:srgbClr val="C6BDDA"/>
          </a:solidFill>
          <a:ln/>
        </p:spPr>
        <p:txBody>
          <a:bodyPr/>
          <a:lstStyle/>
          <a:p>
            <a:endParaRPr lang="en-IN"/>
          </a:p>
        </p:txBody>
      </p:sp>
      <p:sp>
        <p:nvSpPr>
          <p:cNvPr id="30" name="Shape 11">
            <a:extLst>
              <a:ext uri="{FF2B5EF4-FFF2-40B4-BE49-F238E27FC236}">
                <a16:creationId xmlns:a16="http://schemas.microsoft.com/office/drawing/2014/main" id="{6D1ABECF-BBA9-544D-2DF5-A7724A0CD530}"/>
              </a:ext>
            </a:extLst>
          </p:cNvPr>
          <p:cNvSpPr/>
          <p:nvPr/>
        </p:nvSpPr>
        <p:spPr>
          <a:xfrm>
            <a:off x="6243576" y="5776724"/>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33" name="TextBox 32">
            <a:extLst>
              <a:ext uri="{FF2B5EF4-FFF2-40B4-BE49-F238E27FC236}">
                <a16:creationId xmlns:a16="http://schemas.microsoft.com/office/drawing/2014/main" id="{D06E284D-1157-DE7B-960D-C8A54D782CF4}"/>
              </a:ext>
            </a:extLst>
          </p:cNvPr>
          <p:cNvSpPr txBox="1"/>
          <p:nvPr/>
        </p:nvSpPr>
        <p:spPr>
          <a:xfrm>
            <a:off x="5843585" y="1388195"/>
            <a:ext cx="8469691" cy="4154984"/>
          </a:xfrm>
          <a:prstGeom prst="rect">
            <a:avLst/>
          </a:prstGeom>
          <a:noFill/>
        </p:spPr>
        <p:txBody>
          <a:bodyPr wrap="square" rtlCol="0">
            <a:spAutoFit/>
          </a:bodyPr>
          <a:lstStyle/>
          <a:p>
            <a:pPr marL="171450" indent="-171450">
              <a:buFont typeface="Arial" panose="020B0604020202020204" pitchFamily="34" charset="0"/>
              <a:buChar char="•"/>
            </a:pPr>
            <a:r>
              <a:rPr lang="en-US" sz="2400" dirty="0">
                <a:latin typeface="Aptos Narrow" panose="020B0004020202020204" pitchFamily="34" charset="0"/>
              </a:rPr>
              <a:t>Query The data contains the 23 columns namely; </a:t>
            </a:r>
            <a:r>
              <a:rPr lang="en-IN" sz="2400" dirty="0">
                <a:solidFill>
                  <a:srgbClr val="000000"/>
                </a:solidFill>
                <a:latin typeface="Aptos Narrow" panose="020B0004020202020204" pitchFamily="34" charset="0"/>
              </a:rPr>
              <a:t>City</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Customer Name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Customer Segment</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Discount</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Number of Records</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Order Date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Order ID</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Order Priority</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Order Quantity</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Product Base Margin</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Product Category</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Product  Container</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Product  Sub Category</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Profit</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Region</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Row ID</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Sales</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Ship Date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Ship Mode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Shipping Cost</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State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Unit Price</a:t>
            </a:r>
            <a:r>
              <a:rPr lang="en-IN" sz="2400" dirty="0">
                <a:latin typeface="Aptos Narrow" panose="020B0004020202020204" pitchFamily="34" charset="0"/>
              </a:rPr>
              <a:t> ,</a:t>
            </a:r>
            <a:r>
              <a:rPr lang="en-IN" sz="2400" dirty="0">
                <a:solidFill>
                  <a:srgbClr val="000000"/>
                </a:solidFill>
                <a:latin typeface="Aptos Narrow" panose="020B0004020202020204" pitchFamily="34" charset="0"/>
              </a:rPr>
              <a:t> Zip Code</a:t>
            </a:r>
            <a:r>
              <a:rPr lang="en-IN" sz="2400" dirty="0">
                <a:latin typeface="Aptos Narrow" panose="020B0004020202020204" pitchFamily="34" charset="0"/>
              </a:rPr>
              <a:t> .</a:t>
            </a:r>
          </a:p>
          <a:p>
            <a:pPr marL="171450" indent="-171450">
              <a:buFont typeface="Arial" panose="020B0604020202020204" pitchFamily="34" charset="0"/>
              <a:buChar char="•"/>
            </a:pPr>
            <a:endParaRPr lang="en-IN" sz="2400" dirty="0">
              <a:latin typeface="Aptos Narrow" panose="020B0004020202020204" pitchFamily="34" charset="0"/>
            </a:endParaRPr>
          </a:p>
          <a:p>
            <a:pPr marL="171450" indent="-171450">
              <a:buFont typeface="Arial" panose="020B0604020202020204" pitchFamily="34" charset="0"/>
              <a:buChar char="•"/>
            </a:pPr>
            <a:r>
              <a:rPr lang="en-US" sz="2400" dirty="0">
                <a:latin typeface="Aptos Narrow" panose="020B0004020202020204" pitchFamily="34" charset="0"/>
              </a:rPr>
              <a:t>Moving on to the data processing, we will use Excel , Power for cleaning .</a:t>
            </a:r>
          </a:p>
          <a:p>
            <a:endParaRPr lang="en-IN" sz="2400" b="1" dirty="0">
              <a:latin typeface="Aptos Narrow" panose="020B0004020202020204" pitchFamily="34" charset="0"/>
            </a:endParaRPr>
          </a:p>
          <a:p>
            <a:endParaRPr lang="en-IN" sz="2400" dirty="0"/>
          </a:p>
        </p:txBody>
      </p:sp>
      <p:sp>
        <p:nvSpPr>
          <p:cNvPr id="34" name="Shape 4">
            <a:extLst>
              <a:ext uri="{FF2B5EF4-FFF2-40B4-BE49-F238E27FC236}">
                <a16:creationId xmlns:a16="http://schemas.microsoft.com/office/drawing/2014/main" id="{FBB446BB-F9FB-F7FB-FC07-AFCD86CBD9E2}"/>
              </a:ext>
            </a:extLst>
          </p:cNvPr>
          <p:cNvSpPr/>
          <p:nvPr/>
        </p:nvSpPr>
        <p:spPr>
          <a:xfrm flipH="1">
            <a:off x="6431215" y="8768200"/>
            <a:ext cx="82929" cy="14242250"/>
          </a:xfrm>
          <a:prstGeom prst="roundRect">
            <a:avLst>
              <a:gd name="adj" fmla="val 225153"/>
            </a:avLst>
          </a:prstGeom>
          <a:solidFill>
            <a:srgbClr val="C6BDDA"/>
          </a:solidFill>
          <a:ln/>
        </p:spPr>
        <p:txBody>
          <a:bodyPr/>
          <a:lstStyle/>
          <a:p>
            <a:endParaRPr lang="en-IN"/>
          </a:p>
        </p:txBody>
      </p:sp>
      <p:sp>
        <p:nvSpPr>
          <p:cNvPr id="39" name="Shape 15">
            <a:extLst>
              <a:ext uri="{FF2B5EF4-FFF2-40B4-BE49-F238E27FC236}">
                <a16:creationId xmlns:a16="http://schemas.microsoft.com/office/drawing/2014/main" id="{EF322F18-0099-1E7D-7B37-F3CAEA3FA67E}"/>
              </a:ext>
            </a:extLst>
          </p:cNvPr>
          <p:cNvSpPr/>
          <p:nvPr/>
        </p:nvSpPr>
        <p:spPr>
          <a:xfrm>
            <a:off x="6837341" y="18548635"/>
            <a:ext cx="923568" cy="52750"/>
          </a:xfrm>
          <a:prstGeom prst="roundRect">
            <a:avLst>
              <a:gd name="adj" fmla="val 225131"/>
            </a:avLst>
          </a:prstGeom>
          <a:solidFill>
            <a:srgbClr val="C6BDDA"/>
          </a:solidFill>
          <a:ln/>
        </p:spPr>
        <p:txBody>
          <a:bodyPr/>
          <a:lstStyle/>
          <a:p>
            <a:endParaRPr lang="en-IN"/>
          </a:p>
        </p:txBody>
      </p:sp>
      <p:sp>
        <p:nvSpPr>
          <p:cNvPr id="40" name="Shape 16">
            <a:extLst>
              <a:ext uri="{FF2B5EF4-FFF2-40B4-BE49-F238E27FC236}">
                <a16:creationId xmlns:a16="http://schemas.microsoft.com/office/drawing/2014/main" id="{D123DC5E-072D-EE42-E811-02A9B31F205C}"/>
              </a:ext>
            </a:extLst>
          </p:cNvPr>
          <p:cNvSpPr/>
          <p:nvPr/>
        </p:nvSpPr>
        <p:spPr>
          <a:xfrm>
            <a:off x="6259651" y="18251724"/>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42" name="TextBox 41">
            <a:extLst>
              <a:ext uri="{FF2B5EF4-FFF2-40B4-BE49-F238E27FC236}">
                <a16:creationId xmlns:a16="http://schemas.microsoft.com/office/drawing/2014/main" id="{486A8497-3FD0-5D70-20E9-F29EE442D98A}"/>
              </a:ext>
            </a:extLst>
          </p:cNvPr>
          <p:cNvSpPr txBox="1"/>
          <p:nvPr/>
        </p:nvSpPr>
        <p:spPr>
          <a:xfrm>
            <a:off x="7989509" y="5746471"/>
            <a:ext cx="3688015" cy="584775"/>
          </a:xfrm>
          <a:prstGeom prst="rect">
            <a:avLst/>
          </a:prstGeom>
          <a:noFill/>
        </p:spPr>
        <p:txBody>
          <a:bodyPr wrap="square">
            <a:spAutoFit/>
          </a:bodyPr>
          <a:lstStyle/>
          <a:p>
            <a:r>
              <a:rPr lang="en-IN" sz="3200" b="1" dirty="0">
                <a:solidFill>
                  <a:srgbClr val="7030A0"/>
                </a:solidFill>
                <a:latin typeface="Aptos Narrow" panose="020B0004020202020204" pitchFamily="34" charset="0"/>
              </a:rPr>
              <a:t>Step 3: Process</a:t>
            </a:r>
          </a:p>
        </p:txBody>
      </p:sp>
      <p:sp>
        <p:nvSpPr>
          <p:cNvPr id="44" name="TextBox 43">
            <a:extLst>
              <a:ext uri="{FF2B5EF4-FFF2-40B4-BE49-F238E27FC236}">
                <a16:creationId xmlns:a16="http://schemas.microsoft.com/office/drawing/2014/main" id="{883D066C-8BAC-6D6C-D991-940C4C9E26E2}"/>
              </a:ext>
            </a:extLst>
          </p:cNvPr>
          <p:cNvSpPr txBox="1"/>
          <p:nvPr/>
        </p:nvSpPr>
        <p:spPr>
          <a:xfrm>
            <a:off x="6853416" y="7150721"/>
            <a:ext cx="7315200" cy="10064294"/>
          </a:xfrm>
          <a:prstGeom prst="rect">
            <a:avLst/>
          </a:prstGeom>
          <a:noFill/>
        </p:spPr>
        <p:txBody>
          <a:bodyPr wrap="square">
            <a:spAutoFit/>
          </a:bodyPr>
          <a:lstStyle/>
          <a:p>
            <a:pPr defTabSz="914400" eaLnBrk="0" fontAlgn="base" hangingPunct="0">
              <a:spcBef>
                <a:spcPct val="0"/>
              </a:spcBef>
              <a:spcAft>
                <a:spcPct val="0"/>
              </a:spcAft>
            </a:pPr>
            <a:r>
              <a:rPr lang="en-US" altLang="en-US" sz="2400" dirty="0">
                <a:latin typeface="Aptos Narrow" panose="020B0004020202020204" pitchFamily="34" charset="0"/>
              </a:rPr>
              <a:t>We will process and refine our data utilizing Excel since the file is already in CSV format, making it convenient for us to conduct an initial examination and cleansing of our dataset.</a:t>
            </a:r>
          </a:p>
          <a:p>
            <a:pPr defTabSz="914400" eaLnBrk="0" fontAlgn="base" hangingPunct="0">
              <a:spcBef>
                <a:spcPct val="0"/>
              </a:spcBef>
              <a:spcAft>
                <a:spcPct val="0"/>
              </a:spcAft>
            </a:pPr>
            <a:endParaRPr lang="en-US" altLang="en-US" sz="2400" dirty="0">
              <a:latin typeface="Aptos Narrow" panose="020B0004020202020204" pitchFamily="34" charset="0"/>
            </a:endParaRPr>
          </a:p>
          <a:p>
            <a:pPr marL="285750" indent="-285750" defTabSz="914400" eaLnBrk="0" fontAlgn="base" hangingPunct="0">
              <a:spcBef>
                <a:spcPct val="0"/>
              </a:spcBef>
              <a:spcAft>
                <a:spcPct val="0"/>
              </a:spcAft>
              <a:buFont typeface="Arial" panose="020B0604020202020204" pitchFamily="34" charset="0"/>
              <a:buChar char="•"/>
            </a:pPr>
            <a:r>
              <a:rPr lang="en-US" sz="2400" dirty="0">
                <a:solidFill>
                  <a:srgbClr val="0D0D0D"/>
                </a:solidFill>
                <a:highlight>
                  <a:srgbClr val="FFFFFF"/>
                </a:highlight>
                <a:latin typeface="Aptos Narrow" panose="020B0004020202020204" pitchFamily="34" charset="0"/>
                <a:cs typeface="Arial" panose="020B0604020202020204" pitchFamily="34" charset="0"/>
              </a:rPr>
              <a:t>Reviewing our data </a:t>
            </a:r>
          </a:p>
          <a:p>
            <a:pPr marL="285750" indent="-285750" defTabSz="914400" eaLnBrk="0" fontAlgn="base" hangingPunct="0">
              <a:spcBef>
                <a:spcPct val="0"/>
              </a:spcBef>
              <a:spcAft>
                <a:spcPct val="0"/>
              </a:spcAft>
              <a:buFont typeface="Arial" panose="020B0604020202020204" pitchFamily="34" charset="0"/>
              <a:buChar char="•"/>
            </a:pPr>
            <a:r>
              <a:rPr lang="en-US" sz="2400" dirty="0">
                <a:solidFill>
                  <a:srgbClr val="0D0D0D"/>
                </a:solidFill>
                <a:highlight>
                  <a:srgbClr val="FFFFFF"/>
                </a:highlight>
                <a:latin typeface="Aptos Narrow" panose="020B0004020202020204" pitchFamily="34" charset="0"/>
                <a:cs typeface="Arial" panose="020B0604020202020204" pitchFamily="34" charset="0"/>
              </a:rPr>
              <a:t>Identifying missing data using conditional formatting</a:t>
            </a:r>
          </a:p>
          <a:p>
            <a:pPr marL="285750" indent="-285750" defTabSz="914400" eaLnBrk="0" fontAlgn="base" hangingPunct="0">
              <a:spcBef>
                <a:spcPct val="0"/>
              </a:spcBef>
              <a:spcAft>
                <a:spcPct val="0"/>
              </a:spcAft>
              <a:buFont typeface="Arial" panose="020B0604020202020204" pitchFamily="34" charset="0"/>
              <a:buChar char="•"/>
            </a:pPr>
            <a:r>
              <a:rPr lang="en-US" sz="2400" dirty="0">
                <a:solidFill>
                  <a:srgbClr val="0D0D0D"/>
                </a:solidFill>
                <a:highlight>
                  <a:srgbClr val="FFFFFF"/>
                </a:highlight>
                <a:latin typeface="Aptos Narrow" panose="020B0004020202020204" pitchFamily="34" charset="0"/>
                <a:cs typeface="Arial" panose="020B0604020202020204" pitchFamily="34" charset="0"/>
              </a:rPr>
              <a:t>Eliminating duplicate rows </a:t>
            </a:r>
          </a:p>
          <a:p>
            <a:pPr marL="285750" indent="-285750" defTabSz="914400" eaLnBrk="0" fontAlgn="base" hangingPunct="0">
              <a:spcBef>
                <a:spcPct val="0"/>
              </a:spcBef>
              <a:spcAft>
                <a:spcPct val="0"/>
              </a:spcAft>
              <a:buFont typeface="Arial" panose="020B0604020202020204" pitchFamily="34" charset="0"/>
              <a:buChar char="•"/>
            </a:pPr>
            <a:r>
              <a:rPr lang="en-US" sz="2400" dirty="0">
                <a:solidFill>
                  <a:srgbClr val="0D0D0D"/>
                </a:solidFill>
                <a:highlight>
                  <a:srgbClr val="FFFFFF"/>
                </a:highlight>
                <a:latin typeface="Aptos Narrow" panose="020B0004020202020204" pitchFamily="34" charset="0"/>
                <a:cs typeface="Arial" panose="020B0604020202020204" pitchFamily="34" charset="0"/>
              </a:rPr>
              <a:t>Ensuring proper formatting of columns for streamlined SQL analysis</a:t>
            </a:r>
            <a:endParaRPr lang="en-US" altLang="en-US" sz="2400" dirty="0">
              <a:latin typeface="Aptos Narrow" panose="020B0004020202020204" pitchFamily="34" charset="0"/>
              <a:cs typeface="Arial" panose="020B0604020202020204" pitchFamily="34" charset="0"/>
            </a:endParaRPr>
          </a:p>
          <a:p>
            <a:pPr defTabSz="914400" eaLnBrk="0" fontAlgn="base" hangingPunct="0">
              <a:spcBef>
                <a:spcPct val="0"/>
              </a:spcBef>
              <a:spcAft>
                <a:spcPct val="0"/>
              </a:spcAft>
            </a:pPr>
            <a:endParaRPr lang="en-US" altLang="en-US" sz="2400" dirty="0">
              <a:latin typeface="Aptos Narrow" panose="020B0004020202020204" pitchFamily="34" charset="0"/>
            </a:endParaRPr>
          </a:p>
          <a:p>
            <a:pPr defTabSz="914400" eaLnBrk="0" fontAlgn="base" hangingPunct="0">
              <a:spcBef>
                <a:spcPct val="0"/>
              </a:spcBef>
              <a:spcAft>
                <a:spcPct val="0"/>
              </a:spcAft>
            </a:pPr>
            <a:r>
              <a:rPr lang="en-US" altLang="en-US" sz="2400" dirty="0">
                <a:latin typeface="Aptos Narrow" panose="020B0004020202020204" pitchFamily="34" charset="0"/>
              </a:rPr>
              <a:t>While examining our dataset, we may observe and take note of the following:</a:t>
            </a:r>
          </a:p>
          <a:p>
            <a:pPr defTabSz="914400" eaLnBrk="0" fontAlgn="base" hangingPunct="0">
              <a:spcBef>
                <a:spcPct val="0"/>
              </a:spcBef>
              <a:spcAft>
                <a:spcPct val="0"/>
              </a:spcAft>
            </a:pPr>
            <a:endParaRPr lang="en-US" altLang="en-US" sz="2400" dirty="0">
              <a:latin typeface="Aptos Narrow" panose="020B0004020202020204" pitchFamily="34" charset="0"/>
            </a:endParaRPr>
          </a:p>
          <a:p>
            <a:pPr marL="285750" indent="-285750" defTabSz="914400" eaLnBrk="0" fontAlgn="base" hangingPunct="0">
              <a:spcBef>
                <a:spcPct val="0"/>
              </a:spcBef>
              <a:spcAft>
                <a:spcPct val="0"/>
              </a:spcAft>
              <a:buFont typeface="Arial" panose="020B0604020202020204" pitchFamily="34" charset="0"/>
              <a:buChar char="•"/>
            </a:pPr>
            <a:r>
              <a:rPr lang="en-US" altLang="en-US" sz="2400" dirty="0">
                <a:latin typeface="Aptos Narrow" panose="020B0004020202020204" pitchFamily="34" charset="0"/>
              </a:rPr>
              <a:t>Our data appears accurate and cohesive. Everything looks well structured for further analysis it just needs a little editing.</a:t>
            </a:r>
          </a:p>
          <a:p>
            <a:pPr defTabSz="914400" eaLnBrk="0" fontAlgn="base" hangingPunct="0">
              <a:spcBef>
                <a:spcPct val="0"/>
              </a:spcBef>
              <a:spcAft>
                <a:spcPct val="0"/>
              </a:spcAft>
            </a:pPr>
            <a:endParaRPr lang="en-US" altLang="en-US" sz="2400" dirty="0">
              <a:latin typeface="Aptos Narrow" panose="020B0004020202020204" pitchFamily="34" charset="0"/>
            </a:endParaRPr>
          </a:p>
          <a:p>
            <a:pPr marL="285750" indent="-285750" defTabSz="914400" eaLnBrk="0" fontAlgn="base" hangingPunct="0">
              <a:spcBef>
                <a:spcPct val="0"/>
              </a:spcBef>
              <a:spcAft>
                <a:spcPct val="0"/>
              </a:spcAft>
              <a:buFont typeface="Arial" panose="020B0604020202020204" pitchFamily="34" charset="0"/>
              <a:buChar char="•"/>
            </a:pPr>
            <a:r>
              <a:rPr lang="en-US" sz="2400" dirty="0">
                <a:solidFill>
                  <a:srgbClr val="0D0D0D"/>
                </a:solidFill>
                <a:highlight>
                  <a:srgbClr val="FFFFFF"/>
                </a:highlight>
                <a:latin typeface="Aptos Narrow" panose="020B0004020202020204" pitchFamily="34" charset="0"/>
              </a:rPr>
              <a:t>With the command ‘remove duplicates’, there was no instance where the data was duplicated with all the exact parameters for a customer in all columns. So all the rows had some variety to it hence returning no duplicate data for our data set. </a:t>
            </a:r>
          </a:p>
          <a:p>
            <a:pPr defTabSz="914400" eaLnBrk="0" fontAlgn="base" hangingPunct="0">
              <a:spcBef>
                <a:spcPct val="0"/>
              </a:spcBef>
              <a:spcAft>
                <a:spcPct val="0"/>
              </a:spcAft>
            </a:pPr>
            <a:endParaRPr lang="en-US" altLang="en-US" sz="2400" dirty="0">
              <a:latin typeface="Aptos Narrow" panose="020B0004020202020204" pitchFamily="34" charset="0"/>
            </a:endParaRPr>
          </a:p>
          <a:p>
            <a:r>
              <a:rPr lang="en-US" sz="2400" dirty="0">
                <a:latin typeface="Aptos Narrow" panose="020B0004020202020204" pitchFamily="34" charset="0"/>
              </a:rPr>
              <a:t>Now our dataset is ideal for analysis to discover relationships, trends and patterns that will give us a competitive edge </a:t>
            </a:r>
            <a:endParaRPr lang="en-IN" sz="2400" dirty="0"/>
          </a:p>
        </p:txBody>
      </p:sp>
      <p:sp>
        <p:nvSpPr>
          <p:cNvPr id="46" name="TextBox 45">
            <a:extLst>
              <a:ext uri="{FF2B5EF4-FFF2-40B4-BE49-F238E27FC236}">
                <a16:creationId xmlns:a16="http://schemas.microsoft.com/office/drawing/2014/main" id="{1F6EF69F-DB45-740C-DA38-00DB547D1767}"/>
              </a:ext>
            </a:extLst>
          </p:cNvPr>
          <p:cNvSpPr txBox="1"/>
          <p:nvPr/>
        </p:nvSpPr>
        <p:spPr>
          <a:xfrm>
            <a:off x="7989509" y="18199216"/>
            <a:ext cx="3561268" cy="646331"/>
          </a:xfrm>
          <a:prstGeom prst="rect">
            <a:avLst/>
          </a:prstGeom>
          <a:noFill/>
        </p:spPr>
        <p:txBody>
          <a:bodyPr wrap="square">
            <a:spAutoFit/>
          </a:bodyPr>
          <a:lstStyle/>
          <a:p>
            <a:r>
              <a:rPr lang="en-US" sz="3600" b="1" dirty="0">
                <a:solidFill>
                  <a:srgbClr val="7030A0"/>
                </a:solidFill>
              </a:rPr>
              <a:t>Step 4: Analyze </a:t>
            </a:r>
            <a:endParaRPr lang="en-US" sz="3600" b="1" dirty="0">
              <a:solidFill>
                <a:srgbClr val="7030A0"/>
              </a:solidFill>
              <a:latin typeface="Aptos Narrow" panose="020B0004020202020204" pitchFamily="34" charset="0"/>
            </a:endParaRPr>
          </a:p>
        </p:txBody>
      </p:sp>
      <p:sp>
        <p:nvSpPr>
          <p:cNvPr id="48" name="TextBox 47">
            <a:extLst>
              <a:ext uri="{FF2B5EF4-FFF2-40B4-BE49-F238E27FC236}">
                <a16:creationId xmlns:a16="http://schemas.microsoft.com/office/drawing/2014/main" id="{FD3B49EB-AEA8-A3B2-602F-26558A964933}"/>
              </a:ext>
            </a:extLst>
          </p:cNvPr>
          <p:cNvSpPr txBox="1"/>
          <p:nvPr/>
        </p:nvSpPr>
        <p:spPr>
          <a:xfrm>
            <a:off x="6998076" y="19829748"/>
            <a:ext cx="7315200" cy="2308324"/>
          </a:xfrm>
          <a:prstGeom prst="rect">
            <a:avLst/>
          </a:prstGeom>
          <a:noFill/>
        </p:spPr>
        <p:txBody>
          <a:bodyPr wrap="square">
            <a:spAutoFit/>
          </a:bodyPr>
          <a:lstStyle/>
          <a:p>
            <a:pPr defTabSz="914400" eaLnBrk="0" fontAlgn="base" hangingPunct="0">
              <a:spcBef>
                <a:spcPct val="0"/>
              </a:spcBef>
              <a:spcAft>
                <a:spcPct val="0"/>
              </a:spcAft>
            </a:pPr>
            <a:r>
              <a:rPr lang="en-US" altLang="en-US" sz="2400" dirty="0">
                <a:latin typeface="Aptos Narrow" panose="020B0004020202020204" pitchFamily="34" charset="0"/>
              </a:rPr>
              <a:t>In the analysis phase, we will extract the key components of our data to address our business objectives effectively.</a:t>
            </a:r>
          </a:p>
          <a:p>
            <a:pPr defTabSz="914400" eaLnBrk="0" fontAlgn="base" hangingPunct="0">
              <a:spcBef>
                <a:spcPct val="0"/>
              </a:spcBef>
              <a:spcAft>
                <a:spcPct val="0"/>
              </a:spcAft>
            </a:pPr>
            <a:endParaRPr lang="en-US" altLang="en-US" sz="2400" dirty="0">
              <a:latin typeface="Arial" panose="020B0604020202020204" pitchFamily="34" charset="0"/>
            </a:endParaRPr>
          </a:p>
          <a:p>
            <a:r>
              <a:rPr lang="en-US" sz="2400" b="0" i="0" dirty="0">
                <a:solidFill>
                  <a:srgbClr val="0D0D0D"/>
                </a:solidFill>
                <a:effectLst/>
                <a:highlight>
                  <a:srgbClr val="FFFFFF"/>
                </a:highlight>
                <a:latin typeface="Söhne"/>
              </a:rPr>
              <a:t>let's load the data into SQL and t</a:t>
            </a:r>
            <a:r>
              <a:rPr kumimoji="0" lang="en-US" altLang="en-US" sz="2400" b="0" i="0" u="none" strike="noStrike" cap="none" normalizeH="0" baseline="0" dirty="0">
                <a:ln>
                  <a:noFill/>
                </a:ln>
                <a:solidFill>
                  <a:srgbClr val="0D0D0D"/>
                </a:solidFill>
                <a:effectLst/>
                <a:latin typeface="Söhne"/>
              </a:rPr>
              <a:t>his query will retrieve the first 5 rows from the Walmart table , allowing us to inspect them and ensure they were imported accurately.</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 name="Picture 1" descr="A logo on a black background&#10;&#10;Description automatically generated">
            <a:extLst>
              <a:ext uri="{FF2B5EF4-FFF2-40B4-BE49-F238E27FC236}">
                <a16:creationId xmlns:a16="http://schemas.microsoft.com/office/drawing/2014/main" id="{9EE3C639-661D-4C63-7C31-1F05E04E15A2}"/>
              </a:ext>
            </a:extLst>
          </p:cNvPr>
          <p:cNvPicPr>
            <a:picLocks noChangeAspect="1"/>
          </p:cNvPicPr>
          <p:nvPr/>
        </p:nvPicPr>
        <p:blipFill>
          <a:blip r:embed="rId3"/>
          <a:stretch>
            <a:fillRect/>
          </a:stretch>
        </p:blipFill>
        <p:spPr>
          <a:xfrm>
            <a:off x="9928173" y="-1328514"/>
            <a:ext cx="3810000" cy="3810000"/>
          </a:xfrm>
          <a:prstGeom prst="rect">
            <a:avLst/>
          </a:prstGeom>
        </p:spPr>
      </p:pic>
    </p:spTree>
    <p:extLst>
      <p:ext uri="{BB962C8B-B14F-4D97-AF65-F5344CB8AC3E}">
        <p14:creationId xmlns:p14="http://schemas.microsoft.com/office/powerpoint/2010/main" val="307871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pic>
        <p:nvPicPr>
          <p:cNvPr id="3" name="Picture 2" descr="A close-up of a white background&#10;&#10;Description automatically generated">
            <a:extLst>
              <a:ext uri="{FF2B5EF4-FFF2-40B4-BE49-F238E27FC236}">
                <a16:creationId xmlns:a16="http://schemas.microsoft.com/office/drawing/2014/main" id="{9489B70F-AFE0-6F11-C579-3BE8FEF3A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49" y="2707094"/>
            <a:ext cx="13222587" cy="2183168"/>
          </a:xfrm>
          <a:prstGeom prst="rect">
            <a:avLst/>
          </a:prstGeom>
        </p:spPr>
      </p:pic>
      <p:pic>
        <p:nvPicPr>
          <p:cNvPr id="5" name="Picture 4" descr="A screenshot of a data&#10;&#10;Description automatically generated">
            <a:extLst>
              <a:ext uri="{FF2B5EF4-FFF2-40B4-BE49-F238E27FC236}">
                <a16:creationId xmlns:a16="http://schemas.microsoft.com/office/drawing/2014/main" id="{39BD3AA9-7BBF-5A4C-6111-1E388D38D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528" y="5764052"/>
            <a:ext cx="3575006" cy="2257330"/>
          </a:xfrm>
          <a:prstGeom prst="rect">
            <a:avLst/>
          </a:prstGeom>
        </p:spPr>
      </p:pic>
      <p:sp>
        <p:nvSpPr>
          <p:cNvPr id="6" name="TextBox 5">
            <a:extLst>
              <a:ext uri="{FF2B5EF4-FFF2-40B4-BE49-F238E27FC236}">
                <a16:creationId xmlns:a16="http://schemas.microsoft.com/office/drawing/2014/main" id="{648BEF1A-0160-C734-74E0-6E03C593201C}"/>
              </a:ext>
            </a:extLst>
          </p:cNvPr>
          <p:cNvSpPr txBox="1"/>
          <p:nvPr/>
        </p:nvSpPr>
        <p:spPr>
          <a:xfrm>
            <a:off x="9357027" y="7984620"/>
            <a:ext cx="4570161" cy="523220"/>
          </a:xfrm>
          <a:prstGeom prst="rect">
            <a:avLst/>
          </a:prstGeom>
          <a:noFill/>
        </p:spPr>
        <p:txBody>
          <a:bodyPr wrap="square">
            <a:spAutoFit/>
          </a:bodyPr>
          <a:lstStyle/>
          <a:p>
            <a:r>
              <a:rPr lang="en-IN" sz="2800" dirty="0"/>
              <a:t>Total customers per region</a:t>
            </a:r>
          </a:p>
        </p:txBody>
      </p:sp>
      <p:sp>
        <p:nvSpPr>
          <p:cNvPr id="7" name="TextBox 6">
            <a:extLst>
              <a:ext uri="{FF2B5EF4-FFF2-40B4-BE49-F238E27FC236}">
                <a16:creationId xmlns:a16="http://schemas.microsoft.com/office/drawing/2014/main" id="{9C9FAA44-52AA-47AF-0C89-38FB6E50EDE3}"/>
              </a:ext>
            </a:extLst>
          </p:cNvPr>
          <p:cNvSpPr txBox="1"/>
          <p:nvPr/>
        </p:nvSpPr>
        <p:spPr>
          <a:xfrm>
            <a:off x="613090" y="8951681"/>
            <a:ext cx="12621787" cy="2308324"/>
          </a:xfrm>
          <a:prstGeom prst="rect">
            <a:avLst/>
          </a:prstGeom>
          <a:noFill/>
        </p:spPr>
        <p:txBody>
          <a:bodyPr wrap="square">
            <a:spAutoFit/>
          </a:bodyPr>
          <a:lstStyle/>
          <a:p>
            <a:r>
              <a:rPr lang="en-US" sz="3600" dirty="0"/>
              <a:t>We surely had customers moving around regions which explains why they all do not add up to 795. Since there could be double counting. The Central is the area where we have the biggest market of all. State wise, here are the numbers: </a:t>
            </a:r>
            <a:endParaRPr lang="en-IN" sz="3600" dirty="0"/>
          </a:p>
        </p:txBody>
      </p:sp>
      <p:pic>
        <p:nvPicPr>
          <p:cNvPr id="9" name="Picture 8" descr="A close up of words&#10;&#10;Description automatically generated">
            <a:extLst>
              <a:ext uri="{FF2B5EF4-FFF2-40B4-BE49-F238E27FC236}">
                <a16:creationId xmlns:a16="http://schemas.microsoft.com/office/drawing/2014/main" id="{B1CA0AEA-71D4-E91A-896F-F8F48230F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91" y="17035918"/>
            <a:ext cx="13020304" cy="1703078"/>
          </a:xfrm>
          <a:prstGeom prst="rect">
            <a:avLst/>
          </a:prstGeom>
        </p:spPr>
      </p:pic>
      <p:pic>
        <p:nvPicPr>
          <p:cNvPr id="10" name="Picture 9" descr="A table of states with numbers&#10;&#10;Description automatically generated">
            <a:extLst>
              <a:ext uri="{FF2B5EF4-FFF2-40B4-BE49-F238E27FC236}">
                <a16:creationId xmlns:a16="http://schemas.microsoft.com/office/drawing/2014/main" id="{12226213-ECE0-0CCA-3037-B94D80711C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6077" y="19094859"/>
            <a:ext cx="5661348" cy="5234749"/>
          </a:xfrm>
          <a:prstGeom prst="rect">
            <a:avLst/>
          </a:prstGeom>
        </p:spPr>
      </p:pic>
      <p:sp>
        <p:nvSpPr>
          <p:cNvPr id="11" name="TextBox 10">
            <a:extLst>
              <a:ext uri="{FF2B5EF4-FFF2-40B4-BE49-F238E27FC236}">
                <a16:creationId xmlns:a16="http://schemas.microsoft.com/office/drawing/2014/main" id="{59D26E66-F015-CA74-791F-75351AD1E94F}"/>
              </a:ext>
            </a:extLst>
          </p:cNvPr>
          <p:cNvSpPr txBox="1"/>
          <p:nvPr/>
        </p:nvSpPr>
        <p:spPr>
          <a:xfrm>
            <a:off x="7950308" y="24587954"/>
            <a:ext cx="7383597" cy="523220"/>
          </a:xfrm>
          <a:prstGeom prst="rect">
            <a:avLst/>
          </a:prstGeom>
          <a:noFill/>
        </p:spPr>
        <p:txBody>
          <a:bodyPr wrap="square">
            <a:spAutoFit/>
          </a:bodyPr>
          <a:lstStyle/>
          <a:p>
            <a:r>
              <a:rPr lang="en-US" sz="2800" dirty="0"/>
              <a:t>Top 15 states with the most customers</a:t>
            </a:r>
            <a:endParaRPr lang="en-IN" sz="2800" dirty="0"/>
          </a:p>
        </p:txBody>
      </p:sp>
      <p:sp>
        <p:nvSpPr>
          <p:cNvPr id="12" name="TextBox 11">
            <a:extLst>
              <a:ext uri="{FF2B5EF4-FFF2-40B4-BE49-F238E27FC236}">
                <a16:creationId xmlns:a16="http://schemas.microsoft.com/office/drawing/2014/main" id="{29A938B9-F483-C163-F10B-D211503D5A11}"/>
              </a:ext>
            </a:extLst>
          </p:cNvPr>
          <p:cNvSpPr txBox="1"/>
          <p:nvPr/>
        </p:nvSpPr>
        <p:spPr>
          <a:xfrm>
            <a:off x="613090" y="20233516"/>
            <a:ext cx="7452986" cy="2308324"/>
          </a:xfrm>
          <a:prstGeom prst="rect">
            <a:avLst/>
          </a:prstGeom>
          <a:noFill/>
        </p:spPr>
        <p:txBody>
          <a:bodyPr wrap="square">
            <a:spAutoFit/>
          </a:bodyPr>
          <a:lstStyle/>
          <a:p>
            <a:r>
              <a:rPr lang="en-US" sz="3600" dirty="0"/>
              <a:t>We have the most customers in California, Texas and Illinois. The areas where we have the least that passed by there are: </a:t>
            </a:r>
            <a:endParaRPr lang="en-IN" sz="3600" dirty="0"/>
          </a:p>
        </p:txBody>
      </p:sp>
      <p:pic>
        <p:nvPicPr>
          <p:cNvPr id="3074" name="Picture 2" descr="Top 6 Customer Segmentation Metrics | NeuroTags">
            <a:extLst>
              <a:ext uri="{FF2B5EF4-FFF2-40B4-BE49-F238E27FC236}">
                <a16:creationId xmlns:a16="http://schemas.microsoft.com/office/drawing/2014/main" id="{100A686D-D665-6D29-0C92-21B8E216E1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49" y="11694129"/>
            <a:ext cx="5430260" cy="3363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3" name="Picture 12" descr="A logo on a black background&#10;&#10;Description automatically generated">
            <a:extLst>
              <a:ext uri="{FF2B5EF4-FFF2-40B4-BE49-F238E27FC236}">
                <a16:creationId xmlns:a16="http://schemas.microsoft.com/office/drawing/2014/main" id="{D46B5D34-1FC4-C8C0-243A-711865D64E17}"/>
              </a:ext>
            </a:extLst>
          </p:cNvPr>
          <p:cNvPicPr>
            <a:picLocks noChangeAspect="1"/>
          </p:cNvPicPr>
          <p:nvPr/>
        </p:nvPicPr>
        <p:blipFill>
          <a:blip r:embed="rId8"/>
          <a:stretch>
            <a:fillRect/>
          </a:stretch>
        </p:blipFill>
        <p:spPr>
          <a:xfrm>
            <a:off x="10519699" y="-940023"/>
            <a:ext cx="3744019" cy="3810000"/>
          </a:xfrm>
          <a:prstGeom prst="rect">
            <a:avLst/>
          </a:prstGeom>
        </p:spPr>
      </p:pic>
      <p:pic>
        <p:nvPicPr>
          <p:cNvPr id="3078" name="Picture 6" descr="Customer Segmentation Strategy: How to create? Steps with example">
            <a:extLst>
              <a:ext uri="{FF2B5EF4-FFF2-40B4-BE49-F238E27FC236}">
                <a16:creationId xmlns:a16="http://schemas.microsoft.com/office/drawing/2014/main" id="{D7CC7668-4674-A84C-3554-61E902E762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3983" y="11669732"/>
            <a:ext cx="6023175" cy="3388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25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pic>
        <p:nvPicPr>
          <p:cNvPr id="5" name="Picture 4" descr="A table with numbers and names&#10;&#10;Description automatically generated">
            <a:extLst>
              <a:ext uri="{FF2B5EF4-FFF2-40B4-BE49-F238E27FC236}">
                <a16:creationId xmlns:a16="http://schemas.microsoft.com/office/drawing/2014/main" id="{567D0989-4142-CAC2-EE43-58155067D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248" y="5732219"/>
            <a:ext cx="7086352" cy="9246284"/>
          </a:xfrm>
          <a:prstGeom prst="rect">
            <a:avLst/>
          </a:prstGeom>
        </p:spPr>
      </p:pic>
      <p:sp>
        <p:nvSpPr>
          <p:cNvPr id="6" name="TextBox 5">
            <a:extLst>
              <a:ext uri="{FF2B5EF4-FFF2-40B4-BE49-F238E27FC236}">
                <a16:creationId xmlns:a16="http://schemas.microsoft.com/office/drawing/2014/main" id="{0ACF05E9-D161-33BF-542B-BB66DAD71F48}"/>
              </a:ext>
            </a:extLst>
          </p:cNvPr>
          <p:cNvSpPr txBox="1"/>
          <p:nvPr/>
        </p:nvSpPr>
        <p:spPr>
          <a:xfrm>
            <a:off x="6964927" y="15157601"/>
            <a:ext cx="7086352" cy="584775"/>
          </a:xfrm>
          <a:prstGeom prst="rect">
            <a:avLst/>
          </a:prstGeom>
          <a:noFill/>
        </p:spPr>
        <p:txBody>
          <a:bodyPr wrap="square">
            <a:spAutoFit/>
          </a:bodyPr>
          <a:lstStyle/>
          <a:p>
            <a:r>
              <a:rPr lang="en-US" sz="3200" dirty="0"/>
              <a:t>Top 15 states with the least customers </a:t>
            </a:r>
            <a:endParaRPr lang="en-IN" sz="3200" dirty="0"/>
          </a:p>
        </p:txBody>
      </p:sp>
      <p:sp>
        <p:nvSpPr>
          <p:cNvPr id="7" name="TextBox 6">
            <a:extLst>
              <a:ext uri="{FF2B5EF4-FFF2-40B4-BE49-F238E27FC236}">
                <a16:creationId xmlns:a16="http://schemas.microsoft.com/office/drawing/2014/main" id="{E4395EF8-A741-4201-B416-68CA21D917D4}"/>
              </a:ext>
            </a:extLst>
          </p:cNvPr>
          <p:cNvSpPr txBox="1"/>
          <p:nvPr/>
        </p:nvSpPr>
        <p:spPr>
          <a:xfrm>
            <a:off x="670561" y="6767441"/>
            <a:ext cx="4739887" cy="3416320"/>
          </a:xfrm>
          <a:prstGeom prst="rect">
            <a:avLst/>
          </a:prstGeom>
          <a:noFill/>
        </p:spPr>
        <p:txBody>
          <a:bodyPr wrap="square">
            <a:spAutoFit/>
          </a:bodyPr>
          <a:lstStyle/>
          <a:p>
            <a:r>
              <a:rPr lang="en-US" sz="3600" dirty="0"/>
              <a:t>Delaware, Rhode Island and Wyoming are the places where we had the least customers carry on business with us there. </a:t>
            </a:r>
            <a:endParaRPr lang="en-IN" sz="3600" dirty="0"/>
          </a:p>
        </p:txBody>
      </p:sp>
      <p:sp>
        <p:nvSpPr>
          <p:cNvPr id="10" name="TextBox 9">
            <a:extLst>
              <a:ext uri="{FF2B5EF4-FFF2-40B4-BE49-F238E27FC236}">
                <a16:creationId xmlns:a16="http://schemas.microsoft.com/office/drawing/2014/main" id="{EF50481B-FC94-E68A-6281-C9828D1D1B80}"/>
              </a:ext>
            </a:extLst>
          </p:cNvPr>
          <p:cNvSpPr txBox="1"/>
          <p:nvPr/>
        </p:nvSpPr>
        <p:spPr>
          <a:xfrm>
            <a:off x="427218" y="2655376"/>
            <a:ext cx="13624061" cy="2554545"/>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State,count</a:t>
            </a:r>
            <a:r>
              <a:rPr lang="en-IN" sz="4000" dirty="0"/>
              <a:t>(</a:t>
            </a:r>
            <a:r>
              <a:rPr lang="en-IN" sz="4000" b="1" dirty="0">
                <a:solidFill>
                  <a:srgbClr val="00B0F0"/>
                </a:solidFill>
              </a:rPr>
              <a:t>distinct</a:t>
            </a:r>
            <a:r>
              <a:rPr lang="en-IN" sz="4000" dirty="0"/>
              <a:t>(</a:t>
            </a:r>
            <a:r>
              <a:rPr lang="en-IN" sz="4000" dirty="0" err="1"/>
              <a:t>Customer_Name</a:t>
            </a:r>
            <a:r>
              <a:rPr lang="en-IN" sz="4000" dirty="0"/>
              <a:t>)) </a:t>
            </a:r>
            <a:r>
              <a:rPr lang="en-IN" sz="4000" b="1" dirty="0">
                <a:solidFill>
                  <a:srgbClr val="00B0F0"/>
                </a:solidFill>
              </a:rPr>
              <a:t>as </a:t>
            </a:r>
            <a:r>
              <a:rPr lang="en-IN" sz="4000" dirty="0" err="1"/>
              <a:t>Total_Customer</a:t>
            </a:r>
            <a:endParaRPr lang="en-IN" sz="4000" dirty="0"/>
          </a:p>
          <a:p>
            <a:r>
              <a:rPr lang="en-IN" sz="4000" b="1" dirty="0">
                <a:solidFill>
                  <a:srgbClr val="00B0F0"/>
                </a:solidFill>
              </a:rPr>
              <a:t>from</a:t>
            </a:r>
            <a:r>
              <a:rPr lang="en-IN" sz="4000" dirty="0"/>
              <a:t> </a:t>
            </a:r>
            <a:r>
              <a:rPr lang="en-IN" sz="4000" dirty="0" err="1"/>
              <a:t>walmart_sales</a:t>
            </a:r>
            <a:r>
              <a:rPr lang="en-IN" sz="4000" dirty="0"/>
              <a:t> </a:t>
            </a:r>
          </a:p>
          <a:p>
            <a:r>
              <a:rPr lang="en-IN" sz="4000" b="1" dirty="0">
                <a:solidFill>
                  <a:srgbClr val="00B0F0"/>
                </a:solidFill>
              </a:rPr>
              <a:t>group by </a:t>
            </a:r>
            <a:r>
              <a:rPr lang="en-IN" sz="4000" dirty="0"/>
              <a:t>State</a:t>
            </a:r>
          </a:p>
          <a:p>
            <a:r>
              <a:rPr lang="en-IN" sz="4000" b="1" dirty="0">
                <a:solidFill>
                  <a:srgbClr val="00B0F0"/>
                </a:solidFill>
              </a:rPr>
              <a:t>order by </a:t>
            </a:r>
            <a:r>
              <a:rPr lang="en-IN" sz="4000" dirty="0" err="1"/>
              <a:t>Total_Customer</a:t>
            </a:r>
            <a:r>
              <a:rPr lang="en-IN" sz="4000" dirty="0"/>
              <a:t> </a:t>
            </a:r>
            <a:r>
              <a:rPr lang="en-IN" sz="4000" dirty="0" err="1"/>
              <a:t>asc</a:t>
            </a:r>
            <a:r>
              <a:rPr lang="en-IN" sz="4000" dirty="0"/>
              <a:t>;</a:t>
            </a:r>
          </a:p>
        </p:txBody>
      </p:sp>
      <p:pic>
        <p:nvPicPr>
          <p:cNvPr id="11" name="Picture 10" descr="A logo on a black background&#10;&#10;Description automatically generated">
            <a:extLst>
              <a:ext uri="{FF2B5EF4-FFF2-40B4-BE49-F238E27FC236}">
                <a16:creationId xmlns:a16="http://schemas.microsoft.com/office/drawing/2014/main" id="{8E4B4EA9-55EE-DD95-0F70-7B2AED76926C}"/>
              </a:ext>
            </a:extLst>
          </p:cNvPr>
          <p:cNvPicPr>
            <a:picLocks noChangeAspect="1"/>
          </p:cNvPicPr>
          <p:nvPr/>
        </p:nvPicPr>
        <p:blipFill>
          <a:blip r:embed="rId4"/>
          <a:stretch>
            <a:fillRect/>
          </a:stretch>
        </p:blipFill>
        <p:spPr>
          <a:xfrm>
            <a:off x="10519699" y="-940023"/>
            <a:ext cx="3744019" cy="3810000"/>
          </a:xfrm>
          <a:prstGeom prst="rect">
            <a:avLst/>
          </a:prstGeom>
        </p:spPr>
      </p:pic>
      <p:sp>
        <p:nvSpPr>
          <p:cNvPr id="12" name="TextBox 11">
            <a:extLst>
              <a:ext uri="{FF2B5EF4-FFF2-40B4-BE49-F238E27FC236}">
                <a16:creationId xmlns:a16="http://schemas.microsoft.com/office/drawing/2014/main" id="{FCA073D9-CD8E-855F-9009-A089D133E097}"/>
              </a:ext>
            </a:extLst>
          </p:cNvPr>
          <p:cNvSpPr txBox="1"/>
          <p:nvPr/>
        </p:nvSpPr>
        <p:spPr>
          <a:xfrm>
            <a:off x="427218" y="16590422"/>
            <a:ext cx="10837888" cy="707886"/>
          </a:xfrm>
          <a:prstGeom prst="rect">
            <a:avLst/>
          </a:prstGeom>
          <a:noFill/>
        </p:spPr>
        <p:txBody>
          <a:bodyPr wrap="square">
            <a:spAutoFit/>
          </a:bodyPr>
          <a:lstStyle/>
          <a:p>
            <a:r>
              <a:rPr lang="en-US" sz="4000" b="1" dirty="0">
                <a:solidFill>
                  <a:srgbClr val="7030A0"/>
                </a:solidFill>
              </a:rPr>
              <a:t>10. Average shipping time per class and in total.</a:t>
            </a:r>
            <a:endParaRPr lang="en-IN" sz="4000" b="1" dirty="0">
              <a:solidFill>
                <a:srgbClr val="7030A0"/>
              </a:solidFill>
            </a:endParaRPr>
          </a:p>
        </p:txBody>
      </p:sp>
      <p:sp>
        <p:nvSpPr>
          <p:cNvPr id="13" name="TextBox 12">
            <a:extLst>
              <a:ext uri="{FF2B5EF4-FFF2-40B4-BE49-F238E27FC236}">
                <a16:creationId xmlns:a16="http://schemas.microsoft.com/office/drawing/2014/main" id="{D1046207-8077-312C-9FAC-E0421939986E}"/>
              </a:ext>
            </a:extLst>
          </p:cNvPr>
          <p:cNvSpPr txBox="1"/>
          <p:nvPr/>
        </p:nvSpPr>
        <p:spPr>
          <a:xfrm>
            <a:off x="670561" y="17996331"/>
            <a:ext cx="13438683" cy="1200329"/>
          </a:xfrm>
          <a:prstGeom prst="rect">
            <a:avLst/>
          </a:prstGeom>
          <a:noFill/>
        </p:spPr>
        <p:txBody>
          <a:bodyPr wrap="square">
            <a:spAutoFit/>
          </a:bodyPr>
          <a:lstStyle/>
          <a:p>
            <a:r>
              <a:rPr lang="en-US" sz="3600" dirty="0"/>
              <a:t>Finally, the average shipping time regardless of the shipping mode that is chosen is found with the following function: </a:t>
            </a:r>
            <a:endParaRPr lang="en-IN" sz="3600" dirty="0"/>
          </a:p>
        </p:txBody>
      </p:sp>
      <p:pic>
        <p:nvPicPr>
          <p:cNvPr id="5122" name="Picture 2" descr="E-Commerce Surge Propels Global Air Cargo, but Sustainability Concerns Loom">
            <a:extLst>
              <a:ext uri="{FF2B5EF4-FFF2-40B4-BE49-F238E27FC236}">
                <a16:creationId xmlns:a16="http://schemas.microsoft.com/office/drawing/2014/main" id="{73051554-5CDC-599F-941D-10EAB3188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 y="19894682"/>
            <a:ext cx="6652260" cy="4184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223EDBE-B7D8-9ED0-228C-9C7F837BAC3A}"/>
              </a:ext>
            </a:extLst>
          </p:cNvPr>
          <p:cNvSpPr txBox="1"/>
          <p:nvPr/>
        </p:nvSpPr>
        <p:spPr>
          <a:xfrm>
            <a:off x="8046720" y="19922037"/>
            <a:ext cx="6216998" cy="2554545"/>
          </a:xfrm>
          <a:prstGeom prst="rect">
            <a:avLst/>
          </a:prstGeom>
          <a:noFill/>
        </p:spPr>
        <p:txBody>
          <a:bodyPr wrap="square">
            <a:spAutoFit/>
          </a:bodyPr>
          <a:lstStyle/>
          <a:p>
            <a:r>
              <a:rPr lang="en-IN" sz="4000" b="1" dirty="0">
                <a:solidFill>
                  <a:srgbClr val="00B0F0"/>
                </a:solidFill>
              </a:rPr>
              <a:t>select</a:t>
            </a:r>
            <a:r>
              <a:rPr lang="en-IN" sz="4000" dirty="0"/>
              <a:t> round(</a:t>
            </a:r>
            <a:r>
              <a:rPr lang="en-IN" sz="4000" b="1" dirty="0" err="1">
                <a:solidFill>
                  <a:srgbClr val="00B0F0"/>
                </a:solidFill>
              </a:rPr>
              <a:t>avg</a:t>
            </a:r>
            <a:r>
              <a:rPr lang="en-IN" sz="4000" dirty="0"/>
              <a:t>(</a:t>
            </a:r>
            <a:r>
              <a:rPr lang="en-IN" sz="4000" dirty="0" err="1"/>
              <a:t>Ship_Date</a:t>
            </a:r>
            <a:r>
              <a:rPr lang="en-IN" sz="4000" dirty="0"/>
              <a:t> - </a:t>
            </a:r>
            <a:r>
              <a:rPr lang="en-IN" sz="4000" dirty="0" err="1"/>
              <a:t>Order_Date</a:t>
            </a:r>
            <a:r>
              <a:rPr lang="en-IN" sz="4000" dirty="0"/>
              <a:t>),1)</a:t>
            </a:r>
            <a:r>
              <a:rPr lang="en-IN" sz="4000" b="1" dirty="0">
                <a:solidFill>
                  <a:srgbClr val="00B0F0"/>
                </a:solidFill>
              </a:rPr>
              <a:t> as </a:t>
            </a:r>
            <a:r>
              <a:rPr lang="en-IN" sz="4000" dirty="0" err="1"/>
              <a:t>Avg_shipping_time</a:t>
            </a:r>
            <a:endParaRPr lang="en-IN" sz="4000" dirty="0"/>
          </a:p>
          <a:p>
            <a:r>
              <a:rPr lang="en-IN" sz="4000" b="1" dirty="0">
                <a:solidFill>
                  <a:srgbClr val="00B0F0"/>
                </a:solidFill>
              </a:rPr>
              <a:t>from</a:t>
            </a:r>
            <a:r>
              <a:rPr lang="en-IN" sz="4000" dirty="0"/>
              <a:t> </a:t>
            </a:r>
            <a:r>
              <a:rPr lang="en-IN" sz="4000" dirty="0" err="1"/>
              <a:t>walmart_sales</a:t>
            </a:r>
            <a:r>
              <a:rPr lang="en-IN" sz="4000" dirty="0"/>
              <a:t>;</a:t>
            </a:r>
          </a:p>
        </p:txBody>
      </p:sp>
      <p:pic>
        <p:nvPicPr>
          <p:cNvPr id="16" name="Picture 15" descr="A close up of a sign&#10;&#10;Description automatically generated">
            <a:extLst>
              <a:ext uri="{FF2B5EF4-FFF2-40B4-BE49-F238E27FC236}">
                <a16:creationId xmlns:a16="http://schemas.microsoft.com/office/drawing/2014/main" id="{7C6E3FD3-CC35-5DF8-E27B-B82D539262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0369" y="23201959"/>
            <a:ext cx="4210773" cy="1425694"/>
          </a:xfrm>
          <a:prstGeom prst="rect">
            <a:avLst/>
          </a:prstGeom>
        </p:spPr>
      </p:pic>
    </p:spTree>
    <p:extLst>
      <p:ext uri="{BB962C8B-B14F-4D97-AF65-F5344CB8AC3E}">
        <p14:creationId xmlns:p14="http://schemas.microsoft.com/office/powerpoint/2010/main" val="2658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9" name="TextBox 8">
            <a:extLst>
              <a:ext uri="{FF2B5EF4-FFF2-40B4-BE49-F238E27FC236}">
                <a16:creationId xmlns:a16="http://schemas.microsoft.com/office/drawing/2014/main" id="{5085FDE3-74E0-7798-0342-749C1AE88CCC}"/>
              </a:ext>
            </a:extLst>
          </p:cNvPr>
          <p:cNvSpPr txBox="1"/>
          <p:nvPr/>
        </p:nvSpPr>
        <p:spPr>
          <a:xfrm>
            <a:off x="891913" y="2488567"/>
            <a:ext cx="9627785" cy="646331"/>
          </a:xfrm>
          <a:prstGeom prst="rect">
            <a:avLst/>
          </a:prstGeom>
          <a:noFill/>
        </p:spPr>
        <p:txBody>
          <a:bodyPr wrap="square">
            <a:spAutoFit/>
          </a:bodyPr>
          <a:lstStyle/>
          <a:p>
            <a:r>
              <a:rPr lang="en-US" sz="3600" b="1" dirty="0"/>
              <a:t>The shipping time in each shipping mode is: </a:t>
            </a:r>
            <a:endParaRPr lang="en-IN" sz="3600" b="1" dirty="0"/>
          </a:p>
        </p:txBody>
      </p:sp>
      <p:pic>
        <p:nvPicPr>
          <p:cNvPr id="11" name="Picture 10" descr="A screenshot of a computer&#10;&#10;Description automatically generated">
            <a:extLst>
              <a:ext uri="{FF2B5EF4-FFF2-40B4-BE49-F238E27FC236}">
                <a16:creationId xmlns:a16="http://schemas.microsoft.com/office/drawing/2014/main" id="{684B0A8A-5F84-9E36-CBF8-24D81513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865" y="13734173"/>
            <a:ext cx="7772400" cy="3840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44919CA6-D2A7-3109-5B88-0F46E4055AD7}"/>
              </a:ext>
            </a:extLst>
          </p:cNvPr>
          <p:cNvSpPr txBox="1"/>
          <p:nvPr/>
        </p:nvSpPr>
        <p:spPr>
          <a:xfrm>
            <a:off x="5852160" y="17756347"/>
            <a:ext cx="8137698" cy="646331"/>
          </a:xfrm>
          <a:prstGeom prst="rect">
            <a:avLst/>
          </a:prstGeom>
          <a:noFill/>
        </p:spPr>
        <p:txBody>
          <a:bodyPr wrap="square">
            <a:spAutoFit/>
          </a:bodyPr>
          <a:lstStyle/>
          <a:p>
            <a:r>
              <a:rPr lang="en-US" sz="3600" dirty="0"/>
              <a:t>Average shipping time by shipping mode</a:t>
            </a:r>
            <a:endParaRPr lang="en-IN" sz="3600" dirty="0"/>
          </a:p>
        </p:txBody>
      </p:sp>
      <p:sp>
        <p:nvSpPr>
          <p:cNvPr id="13" name="TextBox 12">
            <a:extLst>
              <a:ext uri="{FF2B5EF4-FFF2-40B4-BE49-F238E27FC236}">
                <a16:creationId xmlns:a16="http://schemas.microsoft.com/office/drawing/2014/main" id="{9B3393C7-E8B0-C46E-25AF-CD348E675D7B}"/>
              </a:ext>
            </a:extLst>
          </p:cNvPr>
          <p:cNvSpPr txBox="1"/>
          <p:nvPr/>
        </p:nvSpPr>
        <p:spPr>
          <a:xfrm>
            <a:off x="450739" y="20151192"/>
            <a:ext cx="11791414" cy="1938992"/>
          </a:xfrm>
          <a:prstGeom prst="rect">
            <a:avLst/>
          </a:prstGeom>
          <a:noFill/>
        </p:spPr>
        <p:txBody>
          <a:bodyPr wrap="square">
            <a:spAutoFit/>
          </a:bodyPr>
          <a:lstStyle/>
          <a:p>
            <a:r>
              <a:rPr lang="en-US" sz="4000" dirty="0"/>
              <a:t>Here we have all the information we need to transition to our Tableau dashboard. The data visualization is our following step. </a:t>
            </a:r>
            <a:endParaRPr lang="en-IN" sz="4000" dirty="0"/>
          </a:p>
        </p:txBody>
      </p:sp>
      <p:pic>
        <p:nvPicPr>
          <p:cNvPr id="14" name="Picture 13" descr="A logo on a black background&#10;&#10;Description automatically generated">
            <a:extLst>
              <a:ext uri="{FF2B5EF4-FFF2-40B4-BE49-F238E27FC236}">
                <a16:creationId xmlns:a16="http://schemas.microsoft.com/office/drawing/2014/main" id="{E72228B8-C5EA-43D7-BCF6-31D696DC3ABE}"/>
              </a:ext>
            </a:extLst>
          </p:cNvPr>
          <p:cNvPicPr>
            <a:picLocks noChangeAspect="1"/>
          </p:cNvPicPr>
          <p:nvPr/>
        </p:nvPicPr>
        <p:blipFill>
          <a:blip r:embed="rId4"/>
          <a:stretch>
            <a:fillRect/>
          </a:stretch>
        </p:blipFill>
        <p:spPr>
          <a:xfrm>
            <a:off x="10519699" y="-940023"/>
            <a:ext cx="3744019" cy="3810000"/>
          </a:xfrm>
          <a:prstGeom prst="rect">
            <a:avLst/>
          </a:prstGeom>
        </p:spPr>
      </p:pic>
      <p:pic>
        <p:nvPicPr>
          <p:cNvPr id="4098" name="Picture 2" descr="What's shaping the Air Cargo industry in 2023? - India Shipping News">
            <a:extLst>
              <a:ext uri="{FF2B5EF4-FFF2-40B4-BE49-F238E27FC236}">
                <a16:creationId xmlns:a16="http://schemas.microsoft.com/office/drawing/2014/main" id="{644632CE-65B3-44A0-07EF-13228D6AC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826" y="3884771"/>
            <a:ext cx="3883025" cy="2912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15" name="AutoShape 6" descr="Freight Truck 3d Illustration Of A Loaded With Boxes Backgrounds | JPG Free  Download - Pikbest">
            <a:extLst>
              <a:ext uri="{FF2B5EF4-FFF2-40B4-BE49-F238E27FC236}">
                <a16:creationId xmlns:a16="http://schemas.microsoft.com/office/drawing/2014/main" id="{6F4EBD0B-8E61-EE2F-2438-90328B456CA8}"/>
              </a:ext>
            </a:extLst>
          </p:cNvPr>
          <p:cNvSpPr>
            <a:spLocks noChangeAspect="1" noChangeArrowheads="1"/>
          </p:cNvSpPr>
          <p:nvPr/>
        </p:nvSpPr>
        <p:spPr bwMode="auto">
          <a:xfrm>
            <a:off x="7162800" y="128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 name="Picture 4" descr="Container truck in ship port Logistics.Transportation industry in port  business concept.import,export logistic industrial Transporting Land  transport on Port transportation storge Stock Photo | Adobe Stock">
            <a:extLst>
              <a:ext uri="{FF2B5EF4-FFF2-40B4-BE49-F238E27FC236}">
                <a16:creationId xmlns:a16="http://schemas.microsoft.com/office/drawing/2014/main" id="{B79B8F82-754F-1270-7C52-DF69EDA8C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6087" y="4878193"/>
            <a:ext cx="3883025" cy="2589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9" name="Picture 12" descr="Freight Transportation 3d Illustration Of Worldwide Logistics And Transport  Backgrounds | JPG Free Download - Pikbest">
            <a:extLst>
              <a:ext uri="{FF2B5EF4-FFF2-40B4-BE49-F238E27FC236}">
                <a16:creationId xmlns:a16="http://schemas.microsoft.com/office/drawing/2014/main" id="{995959D6-9DEB-0DC7-B1B2-4CB78BD11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065" y="6067925"/>
            <a:ext cx="4105053" cy="2689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43BE316-F0EA-8073-9F9A-0A96FA45FC56}"/>
              </a:ext>
            </a:extLst>
          </p:cNvPr>
          <p:cNvSpPr txBox="1"/>
          <p:nvPr/>
        </p:nvSpPr>
        <p:spPr>
          <a:xfrm>
            <a:off x="770174" y="9893477"/>
            <a:ext cx="14302740" cy="3170099"/>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ship_mode</a:t>
            </a:r>
            <a:r>
              <a:rPr lang="en-IN" sz="4000" dirty="0"/>
              <a:t>,</a:t>
            </a:r>
          </a:p>
          <a:p>
            <a:r>
              <a:rPr lang="en-IN" sz="4000" dirty="0"/>
              <a:t>round(</a:t>
            </a:r>
            <a:r>
              <a:rPr lang="en-IN" sz="4000" b="1" dirty="0" err="1">
                <a:solidFill>
                  <a:srgbClr val="00B0F0"/>
                </a:solidFill>
              </a:rPr>
              <a:t>avg</a:t>
            </a:r>
            <a:r>
              <a:rPr lang="en-IN" sz="4000" dirty="0"/>
              <a:t>(</a:t>
            </a:r>
            <a:r>
              <a:rPr lang="en-IN" sz="4000" dirty="0" err="1"/>
              <a:t>Ship_Date</a:t>
            </a:r>
            <a:r>
              <a:rPr lang="en-IN" sz="4000" dirty="0"/>
              <a:t> - </a:t>
            </a:r>
            <a:r>
              <a:rPr lang="en-IN" sz="4000" dirty="0" err="1"/>
              <a:t>Order_Date</a:t>
            </a:r>
            <a:r>
              <a:rPr lang="en-IN" sz="4000" dirty="0"/>
              <a:t>),1) </a:t>
            </a:r>
            <a:r>
              <a:rPr lang="en-IN" sz="4000" b="1" dirty="0">
                <a:solidFill>
                  <a:srgbClr val="00B0F0"/>
                </a:solidFill>
              </a:rPr>
              <a:t>as</a:t>
            </a:r>
            <a:r>
              <a:rPr lang="en-IN" sz="4000" dirty="0"/>
              <a:t> </a:t>
            </a:r>
            <a:r>
              <a:rPr lang="en-IN" sz="4000" dirty="0" err="1"/>
              <a:t>Avg_shipping_time</a:t>
            </a:r>
            <a:endParaRPr lang="en-IN" sz="4000" dirty="0"/>
          </a:p>
          <a:p>
            <a:r>
              <a:rPr lang="en-IN" sz="4000" b="1" dirty="0">
                <a:solidFill>
                  <a:srgbClr val="00B0F0"/>
                </a:solidFill>
              </a:rPr>
              <a:t>from </a:t>
            </a:r>
            <a:r>
              <a:rPr lang="en-IN" sz="4000" dirty="0" err="1"/>
              <a:t>walmart_sales</a:t>
            </a:r>
            <a:r>
              <a:rPr lang="en-IN" sz="4000" dirty="0"/>
              <a:t> </a:t>
            </a:r>
          </a:p>
          <a:p>
            <a:r>
              <a:rPr lang="en-IN" sz="4000" b="1" dirty="0">
                <a:solidFill>
                  <a:srgbClr val="00B0F0"/>
                </a:solidFill>
              </a:rPr>
              <a:t>group by </a:t>
            </a:r>
            <a:r>
              <a:rPr lang="en-IN" sz="4000" dirty="0" err="1"/>
              <a:t>ship_mode</a:t>
            </a:r>
            <a:endParaRPr lang="en-IN" sz="4000" dirty="0"/>
          </a:p>
          <a:p>
            <a:r>
              <a:rPr lang="en-IN" sz="4000" b="1" dirty="0">
                <a:solidFill>
                  <a:srgbClr val="00B0F0"/>
                </a:solidFill>
              </a:rPr>
              <a:t>order by </a:t>
            </a:r>
            <a:r>
              <a:rPr lang="en-IN" sz="4000" dirty="0" err="1"/>
              <a:t>Avg_shipping_time</a:t>
            </a:r>
            <a:r>
              <a:rPr lang="en-IN" sz="4000" dirty="0"/>
              <a:t>;</a:t>
            </a:r>
          </a:p>
        </p:txBody>
      </p:sp>
    </p:spTree>
    <p:extLst>
      <p:ext uri="{BB962C8B-B14F-4D97-AF65-F5344CB8AC3E}">
        <p14:creationId xmlns:p14="http://schemas.microsoft.com/office/powerpoint/2010/main" val="3732170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91440"/>
            <a:ext cx="14630400" cy="26009600"/>
          </a:xfrm>
          <a:prstGeom prst="rect">
            <a:avLst/>
          </a:prstGeom>
          <a:solidFill>
            <a:srgbClr val="FAF2E9"/>
          </a:solidFill>
          <a:ln/>
        </p:spPr>
        <p:txBody>
          <a:bodyPr/>
          <a:lstStyle/>
          <a:p>
            <a:endParaRPr lang="en-IN"/>
          </a:p>
        </p:txBody>
      </p:sp>
      <p:sp>
        <p:nvSpPr>
          <p:cNvPr id="3" name="Shape 1"/>
          <p:cNvSpPr/>
          <p:nvPr/>
        </p:nvSpPr>
        <p:spPr>
          <a:xfrm>
            <a:off x="39528" y="-484788"/>
            <a:ext cx="14628971" cy="26009600"/>
          </a:xfrm>
          <a:prstGeom prst="rect">
            <a:avLst/>
          </a:prstGeom>
          <a:solidFill>
            <a:srgbClr val="FDFAF7"/>
          </a:solidFill>
          <a:ln/>
        </p:spPr>
        <p:txBody>
          <a:bodyPr/>
          <a:lstStyle/>
          <a:p>
            <a:endParaRPr lang="en-IN"/>
          </a:p>
        </p:txBody>
      </p:sp>
      <p:sp>
        <p:nvSpPr>
          <p:cNvPr id="4" name="Text 2"/>
          <p:cNvSpPr/>
          <p:nvPr/>
        </p:nvSpPr>
        <p:spPr>
          <a:xfrm>
            <a:off x="990243" y="725757"/>
            <a:ext cx="6597491" cy="824707"/>
          </a:xfrm>
          <a:prstGeom prst="rect">
            <a:avLst/>
          </a:prstGeom>
          <a:noFill/>
          <a:ln/>
        </p:spPr>
        <p:txBody>
          <a:bodyPr wrap="none" rtlCol="0" anchor="t"/>
          <a:lstStyle/>
          <a:p>
            <a:pPr marL="0" indent="0">
              <a:lnSpc>
                <a:spcPts val="6494"/>
              </a:lnSpc>
              <a:buNone/>
            </a:pPr>
            <a:r>
              <a:rPr lang="en-US" sz="5195" b="1" kern="0" spc="-156" dirty="0">
                <a:solidFill>
                  <a:srgbClr val="591CE6"/>
                </a:solidFill>
                <a:latin typeface="p22-mackinac-pro" pitchFamily="34" charset="0"/>
                <a:ea typeface="p22-mackinac-pro" pitchFamily="34" charset="-122"/>
                <a:cs typeface="p22-mackinac-pro" pitchFamily="34" charset="-120"/>
              </a:rPr>
              <a:t>Step 5: Share</a:t>
            </a:r>
            <a:endParaRPr lang="en-US" sz="5195" dirty="0"/>
          </a:p>
        </p:txBody>
      </p:sp>
      <p:sp>
        <p:nvSpPr>
          <p:cNvPr id="5" name="Text 3"/>
          <p:cNvSpPr/>
          <p:nvPr/>
        </p:nvSpPr>
        <p:spPr>
          <a:xfrm>
            <a:off x="990243" y="2078320"/>
            <a:ext cx="12649914" cy="1267068"/>
          </a:xfrm>
          <a:prstGeom prst="rect">
            <a:avLst/>
          </a:prstGeom>
          <a:noFill/>
          <a:ln/>
        </p:spPr>
        <p:txBody>
          <a:bodyPr wrap="square" rtlCol="0" anchor="t"/>
          <a:lstStyle/>
          <a:p>
            <a:pPr marL="742950" indent="-742950">
              <a:lnSpc>
                <a:spcPts val="3325"/>
              </a:lnSpc>
              <a:buFont typeface="Wingdings" panose="05000000000000000000" pitchFamily="2" charset="2"/>
              <a:buChar char="v"/>
            </a:pPr>
            <a:r>
              <a:rPr lang="en-US" sz="3600" dirty="0">
                <a:solidFill>
                  <a:srgbClr val="272525"/>
                </a:solidFill>
                <a:latin typeface="Eudoxus Sans" pitchFamily="34" charset="0"/>
                <a:ea typeface="Eudoxus Sans" pitchFamily="34" charset="-122"/>
                <a:cs typeface="Eudoxus Sans" pitchFamily="34" charset="-120"/>
              </a:rPr>
              <a:t>Onto sharing our observations, below you will find a picture of the interactive dashboard that represents the main KPIs and information on the collected Walmart data which was realized and demonstrated with Tableau.</a:t>
            </a:r>
            <a:endParaRPr lang="en-US" sz="3600" dirty="0"/>
          </a:p>
        </p:txBody>
      </p:sp>
      <p:sp>
        <p:nvSpPr>
          <p:cNvPr id="6" name="Text 4"/>
          <p:cNvSpPr/>
          <p:nvPr/>
        </p:nvSpPr>
        <p:spPr>
          <a:xfrm>
            <a:off x="1067872" y="4474474"/>
            <a:ext cx="11916608" cy="1955260"/>
          </a:xfrm>
          <a:prstGeom prst="rect">
            <a:avLst/>
          </a:prstGeom>
          <a:noFill/>
          <a:ln/>
        </p:spPr>
        <p:txBody>
          <a:bodyPr wrap="none" rtlCol="0" anchor="t"/>
          <a:lstStyle/>
          <a:p>
            <a:pPr marL="742950" indent="-742950">
              <a:lnSpc>
                <a:spcPts val="3325"/>
              </a:lnSpc>
              <a:buFont typeface="Wingdings" panose="05000000000000000000" pitchFamily="2" charset="2"/>
              <a:buChar char="v"/>
            </a:pPr>
            <a:r>
              <a:rPr lang="en-US" sz="3600" dirty="0">
                <a:solidFill>
                  <a:srgbClr val="272525"/>
                </a:solidFill>
                <a:latin typeface="Eudoxus Sans" pitchFamily="34" charset="0"/>
                <a:ea typeface="Eudoxus Sans" pitchFamily="34" charset="-122"/>
                <a:cs typeface="Eudoxus Sans" pitchFamily="34" charset="-120"/>
              </a:rPr>
              <a:t>The link to the interactive dashboard will be found under the</a:t>
            </a:r>
          </a:p>
          <a:p>
            <a:pPr>
              <a:lnSpc>
                <a:spcPts val="3325"/>
              </a:lnSpc>
            </a:pPr>
            <a:r>
              <a:rPr lang="en-US" sz="3600" dirty="0">
                <a:solidFill>
                  <a:srgbClr val="272525"/>
                </a:solidFill>
                <a:latin typeface="Eudoxus Sans" pitchFamily="34" charset="0"/>
                <a:ea typeface="Eudoxus Sans" pitchFamily="34" charset="-122"/>
                <a:cs typeface="Eudoxus Sans" pitchFamily="34" charset="-120"/>
              </a:rPr>
              <a:t>         screenshot below. Here are our findings:</a:t>
            </a:r>
            <a:endParaRPr lang="en-US" sz="3600" dirty="0"/>
          </a:p>
        </p:txBody>
      </p:sp>
      <p:sp>
        <p:nvSpPr>
          <p:cNvPr id="7" name="Text 5"/>
          <p:cNvSpPr/>
          <p:nvPr/>
        </p:nvSpPr>
        <p:spPr>
          <a:xfrm>
            <a:off x="1067872" y="5941421"/>
            <a:ext cx="12572285" cy="1267068"/>
          </a:xfrm>
          <a:prstGeom prst="rect">
            <a:avLst/>
          </a:prstGeom>
          <a:noFill/>
          <a:ln/>
        </p:spPr>
        <p:txBody>
          <a:bodyPr wrap="square" rtlCol="0" anchor="t"/>
          <a:lstStyle/>
          <a:p>
            <a:pPr marL="742950" indent="-742950">
              <a:lnSpc>
                <a:spcPts val="3325"/>
              </a:lnSpc>
              <a:buFont typeface="Wingdings" panose="05000000000000000000" pitchFamily="2" charset="2"/>
              <a:buChar char="v"/>
            </a:pPr>
            <a:r>
              <a:rPr lang="en-US" sz="3600" dirty="0">
                <a:solidFill>
                  <a:srgbClr val="272525"/>
                </a:solidFill>
                <a:latin typeface="Eudoxus Sans" pitchFamily="34" charset="0"/>
                <a:ea typeface="Eudoxus Sans" pitchFamily="34" charset="-122"/>
                <a:cs typeface="Eudoxus Sans" pitchFamily="34" charset="-120"/>
              </a:rPr>
              <a:t>This is an in depth analysis of the Walmarts dataset. You will find interactive dashboards focused on the yearly sales dashboards displaying data collected from 2012–2015.</a:t>
            </a:r>
            <a:endParaRPr lang="en-US" sz="3600" dirty="0"/>
          </a:p>
        </p:txBody>
      </p:sp>
      <p:sp>
        <p:nvSpPr>
          <p:cNvPr id="8" name="Text 6"/>
          <p:cNvSpPr/>
          <p:nvPr/>
        </p:nvSpPr>
        <p:spPr>
          <a:xfrm>
            <a:off x="990243" y="7922856"/>
            <a:ext cx="12400313" cy="1267067"/>
          </a:xfrm>
          <a:prstGeom prst="rect">
            <a:avLst/>
          </a:prstGeom>
          <a:noFill/>
          <a:ln/>
        </p:spPr>
        <p:txBody>
          <a:bodyPr wrap="square" rtlCol="0" anchor="t"/>
          <a:lstStyle/>
          <a:p>
            <a:pPr marL="742950" indent="-742950">
              <a:lnSpc>
                <a:spcPts val="3325"/>
              </a:lnSpc>
              <a:buFont typeface="Wingdings" panose="05000000000000000000" pitchFamily="2" charset="2"/>
              <a:buChar char="v"/>
            </a:pPr>
            <a:r>
              <a:rPr lang="en-US" sz="3600" dirty="0">
                <a:solidFill>
                  <a:srgbClr val="272525"/>
                </a:solidFill>
                <a:latin typeface="Eudoxus Sans" pitchFamily="34" charset="0"/>
                <a:ea typeface="Eudoxus Sans" pitchFamily="34" charset="-122"/>
                <a:cs typeface="Eudoxus Sans" pitchFamily="34" charset="-120"/>
              </a:rPr>
              <a:t>If there is mainly an interest in the yearly (timeline) data on profits, categories, sub categories, segments and products, then below you will find the direct link to the dashboard:</a:t>
            </a:r>
            <a:endParaRPr lang="en-US" sz="3600" dirty="0"/>
          </a:p>
        </p:txBody>
      </p:sp>
      <p:sp>
        <p:nvSpPr>
          <p:cNvPr id="9" name="Text 7"/>
          <p:cNvSpPr/>
          <p:nvPr/>
        </p:nvSpPr>
        <p:spPr>
          <a:xfrm>
            <a:off x="1262777" y="10039540"/>
            <a:ext cx="12649914" cy="844712"/>
          </a:xfrm>
          <a:prstGeom prst="rect">
            <a:avLst/>
          </a:prstGeom>
          <a:noFill/>
          <a:ln/>
        </p:spPr>
        <p:txBody>
          <a:bodyPr wrap="square" rtlCol="0" anchor="t"/>
          <a:lstStyle/>
          <a:p>
            <a:pPr marL="0" indent="0">
              <a:lnSpc>
                <a:spcPts val="3325"/>
              </a:lnSpc>
              <a:buNone/>
            </a:pPr>
            <a:r>
              <a:rPr lang="en-US" sz="3200" u="sng" dirty="0">
                <a:solidFill>
                  <a:srgbClr val="6237C8"/>
                </a:solidFill>
                <a:latin typeface="Eudoxus Sans" pitchFamily="34" charset="0"/>
                <a:ea typeface="Eudoxus Sans" pitchFamily="34" charset="-122"/>
                <a:cs typeface="Eudoxus Sans" pitchFamily="34" charset="-120"/>
                <a:hlinkClick r:id="rId3">
                  <a:extLst>
                    <a:ext uri="{A12FA001-AC4F-418D-AE19-62706E023703}">
                      <ahyp:hlinkClr xmlns:ahyp="http://schemas.microsoft.com/office/drawing/2018/hyperlinkcolor" val="tx"/>
                    </a:ext>
                  </a:extLst>
                </a:hlinkClick>
              </a:rPr>
              <a:t>https://public.tableau.com/app/profile/goutam.kuiri/viz/Walmartretailproject/WalmartSalesDashboard</a:t>
            </a:r>
            <a:endParaRPr lang="en-US" sz="3200" dirty="0"/>
          </a:p>
        </p:txBody>
      </p:sp>
      <p:pic>
        <p:nvPicPr>
          <p:cNvPr id="10" name="Image 0" descr="preencoded.png">
            <a:hlinkClick r:id="rId4"/>
          </p:cNvPr>
          <p:cNvPicPr>
            <a:picLocks noChangeAspect="1"/>
          </p:cNvPicPr>
          <p:nvPr/>
        </p:nvPicPr>
        <p:blipFill>
          <a:blip r:embed="rId5"/>
          <a:stretch>
            <a:fillRect/>
          </a:stretch>
        </p:blipFill>
        <p:spPr>
          <a:xfrm>
            <a:off x="12242153" y="25369520"/>
            <a:ext cx="2296807" cy="54864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3D14F5A5-6A17-8572-EE24-E414CF8318B8}"/>
              </a:ext>
            </a:extLst>
          </p:cNvPr>
          <p:cNvPicPr>
            <a:picLocks noChangeAspect="1"/>
          </p:cNvPicPr>
          <p:nvPr/>
        </p:nvPicPr>
        <p:blipFill>
          <a:blip r:embed="rId6"/>
          <a:stretch>
            <a:fillRect/>
          </a:stretch>
        </p:blipFill>
        <p:spPr>
          <a:xfrm>
            <a:off x="990242" y="11661913"/>
            <a:ext cx="13176943" cy="8406266"/>
          </a:xfrm>
          <a:prstGeom prst="roundRect">
            <a:avLst>
              <a:gd name="adj" fmla="val 6056"/>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C90A2DE-5F74-8917-441B-B65A4747C567}"/>
              </a:ext>
            </a:extLst>
          </p:cNvPr>
          <p:cNvSpPr txBox="1"/>
          <p:nvPr/>
        </p:nvSpPr>
        <p:spPr>
          <a:xfrm>
            <a:off x="771136" y="20982012"/>
            <a:ext cx="13819736" cy="3970318"/>
          </a:xfrm>
          <a:prstGeom prst="rect">
            <a:avLst/>
          </a:prstGeom>
          <a:noFill/>
        </p:spPr>
        <p:txBody>
          <a:bodyPr wrap="square">
            <a:spAutoFit/>
          </a:bodyPr>
          <a:lstStyle/>
          <a:p>
            <a:pPr marL="571500" indent="-571500">
              <a:buFont typeface="Wingdings" panose="05000000000000000000" pitchFamily="2" charset="2"/>
              <a:buChar char="v"/>
            </a:pPr>
            <a:r>
              <a:rPr lang="en-US" sz="3600" dirty="0"/>
              <a:t>This is an in depth analysis of the </a:t>
            </a:r>
            <a:r>
              <a:rPr lang="en-US" sz="3600" dirty="0" err="1"/>
              <a:t>Walmarts</a:t>
            </a:r>
            <a:r>
              <a:rPr lang="en-US" sz="3600" dirty="0"/>
              <a:t> dataset. You will find interactive dashboards focused on the yearly sales dashboards displaying data collected from 2012–2015. </a:t>
            </a:r>
          </a:p>
          <a:p>
            <a:pPr marL="571500" indent="-571500">
              <a:buFont typeface="Wingdings" panose="05000000000000000000" pitchFamily="2" charset="2"/>
              <a:buChar char="v"/>
            </a:pPr>
            <a:endParaRPr lang="en-US" sz="3600" dirty="0"/>
          </a:p>
          <a:p>
            <a:pPr marL="571500" indent="-571500">
              <a:buFont typeface="Wingdings" panose="05000000000000000000" pitchFamily="2" charset="2"/>
              <a:buChar char="v"/>
            </a:pPr>
            <a:r>
              <a:rPr lang="en-US" sz="3600" dirty="0"/>
              <a:t>If there is mainly an interest in the yearly (timeline) data on profits, categories, sub categories, segments and products, then below you will find the direct link to the dashboard:</a:t>
            </a:r>
            <a:endParaRPr lang="en-IN" sz="3600" dirty="0"/>
          </a:p>
        </p:txBody>
      </p:sp>
      <p:pic>
        <p:nvPicPr>
          <p:cNvPr id="15" name="Picture 14" descr="A logo on a black background&#10;&#10;Description automatically generated">
            <a:extLst>
              <a:ext uri="{FF2B5EF4-FFF2-40B4-BE49-F238E27FC236}">
                <a16:creationId xmlns:a16="http://schemas.microsoft.com/office/drawing/2014/main" id="{2C6D337F-6472-E2E9-82BC-02BAC538D32D}"/>
              </a:ext>
            </a:extLst>
          </p:cNvPr>
          <p:cNvPicPr>
            <a:picLocks noChangeAspect="1"/>
          </p:cNvPicPr>
          <p:nvPr/>
        </p:nvPicPr>
        <p:blipFill>
          <a:blip r:embed="rId7"/>
          <a:stretch>
            <a:fillRect/>
          </a:stretch>
        </p:blipFill>
        <p:spPr>
          <a:xfrm>
            <a:off x="10519699" y="-940023"/>
            <a:ext cx="3744019" cy="381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82391" y="0"/>
            <a:ext cx="14628971" cy="26009600"/>
          </a:xfrm>
          <a:prstGeom prst="rect">
            <a:avLst/>
          </a:prstGeom>
          <a:solidFill>
            <a:srgbClr val="FDFAF7"/>
          </a:solidFill>
          <a:ln/>
        </p:spPr>
        <p:txBody>
          <a:bodyPr/>
          <a:lstStyle/>
          <a:p>
            <a:endParaRPr lang="en-IN" dirty="0"/>
          </a:p>
        </p:txBody>
      </p:sp>
      <p:sp>
        <p:nvSpPr>
          <p:cNvPr id="4" name="Text 2"/>
          <p:cNvSpPr/>
          <p:nvPr/>
        </p:nvSpPr>
        <p:spPr>
          <a:xfrm>
            <a:off x="776047" y="1395099"/>
            <a:ext cx="12116157" cy="1649415"/>
          </a:xfrm>
          <a:prstGeom prst="rect">
            <a:avLst/>
          </a:prstGeom>
          <a:noFill/>
          <a:ln/>
        </p:spPr>
        <p:txBody>
          <a:bodyPr wrap="square" rtlCol="0" anchor="t"/>
          <a:lstStyle/>
          <a:p>
            <a:pPr marL="0" indent="0">
              <a:lnSpc>
                <a:spcPts val="6494"/>
              </a:lnSpc>
              <a:buNone/>
            </a:pPr>
            <a:r>
              <a:rPr lang="en-US" sz="4800" b="1" kern="0" spc="-156" dirty="0">
                <a:solidFill>
                  <a:srgbClr val="591CE6"/>
                </a:solidFill>
                <a:latin typeface="p22-mackinac-pro" pitchFamily="34" charset="0"/>
                <a:ea typeface="p22-mackinac-pro" pitchFamily="34" charset="-122"/>
                <a:cs typeface="p22-mackinac-pro" pitchFamily="34" charset="-120"/>
              </a:rPr>
              <a:t>Conclusions and Future Recommendations</a:t>
            </a:r>
            <a:endParaRPr lang="en-US" sz="4800" dirty="0"/>
          </a:p>
        </p:txBody>
      </p:sp>
      <p:sp>
        <p:nvSpPr>
          <p:cNvPr id="5" name="Shape 3"/>
          <p:cNvSpPr/>
          <p:nvPr/>
        </p:nvSpPr>
        <p:spPr>
          <a:xfrm>
            <a:off x="1359694" y="2903028"/>
            <a:ext cx="135553" cy="13271020"/>
          </a:xfrm>
          <a:prstGeom prst="roundRect">
            <a:avLst>
              <a:gd name="adj" fmla="val 225153"/>
            </a:avLst>
          </a:prstGeom>
          <a:solidFill>
            <a:srgbClr val="C6BDDA"/>
          </a:solidFill>
          <a:ln/>
        </p:spPr>
        <p:txBody>
          <a:bodyPr/>
          <a:lstStyle/>
          <a:p>
            <a:endParaRPr lang="en-IN"/>
          </a:p>
        </p:txBody>
      </p:sp>
      <p:sp>
        <p:nvSpPr>
          <p:cNvPr id="6" name="Shape 4"/>
          <p:cNvSpPr/>
          <p:nvPr/>
        </p:nvSpPr>
        <p:spPr>
          <a:xfrm>
            <a:off x="1682889" y="3379621"/>
            <a:ext cx="923568" cy="52750"/>
          </a:xfrm>
          <a:prstGeom prst="roundRect">
            <a:avLst>
              <a:gd name="adj" fmla="val 225131"/>
            </a:avLst>
          </a:prstGeom>
          <a:solidFill>
            <a:srgbClr val="C6BDDA"/>
          </a:solidFill>
          <a:ln/>
        </p:spPr>
        <p:txBody>
          <a:bodyPr/>
          <a:lstStyle/>
          <a:p>
            <a:endParaRPr lang="en-IN"/>
          </a:p>
        </p:txBody>
      </p:sp>
      <p:sp>
        <p:nvSpPr>
          <p:cNvPr id="7" name="Shape 5"/>
          <p:cNvSpPr/>
          <p:nvPr/>
        </p:nvSpPr>
        <p:spPr>
          <a:xfrm>
            <a:off x="1089124" y="3109145"/>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8" name="Text 6"/>
          <p:cNvSpPr/>
          <p:nvPr/>
        </p:nvSpPr>
        <p:spPr>
          <a:xfrm>
            <a:off x="1311533" y="3158560"/>
            <a:ext cx="148828"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1</a:t>
            </a:r>
            <a:endParaRPr lang="en-US" sz="3117" dirty="0"/>
          </a:p>
        </p:txBody>
      </p:sp>
      <p:sp>
        <p:nvSpPr>
          <p:cNvPr id="9" name="Text 7"/>
          <p:cNvSpPr/>
          <p:nvPr/>
        </p:nvSpPr>
        <p:spPr>
          <a:xfrm>
            <a:off x="2837378" y="3166896"/>
            <a:ext cx="6162675" cy="412354"/>
          </a:xfrm>
          <a:prstGeom prst="rect">
            <a:avLst/>
          </a:prstGeom>
          <a:noFill/>
          <a:ln/>
        </p:spPr>
        <p:txBody>
          <a:bodyPr wrap="none" rtlCol="0" anchor="t"/>
          <a:lstStyle/>
          <a:p>
            <a:pPr marL="0" indent="0" algn="l">
              <a:lnSpc>
                <a:spcPts val="3247"/>
              </a:lnSpc>
              <a:buNone/>
            </a:pPr>
            <a:r>
              <a:rPr lang="en-US" sz="2800" b="1" kern="0" spc="-78" dirty="0">
                <a:solidFill>
                  <a:srgbClr val="272525"/>
                </a:solidFill>
                <a:latin typeface="p22-mackinac-pro" pitchFamily="34" charset="0"/>
                <a:ea typeface="p22-mackinac-pro" pitchFamily="34" charset="-122"/>
                <a:cs typeface="p22-mackinac-pro" pitchFamily="34" charset="-120"/>
              </a:rPr>
              <a:t>Steady Improvement in Profits and Sales</a:t>
            </a:r>
            <a:endParaRPr lang="en-US" sz="2800" dirty="0"/>
          </a:p>
        </p:txBody>
      </p:sp>
      <p:sp>
        <p:nvSpPr>
          <p:cNvPr id="10" name="Text 8"/>
          <p:cNvSpPr/>
          <p:nvPr/>
        </p:nvSpPr>
        <p:spPr>
          <a:xfrm>
            <a:off x="2837378" y="3737499"/>
            <a:ext cx="10802779" cy="844712"/>
          </a:xfrm>
          <a:prstGeom prst="rect">
            <a:avLst/>
          </a:prstGeom>
          <a:noFill/>
          <a:ln/>
        </p:spPr>
        <p:txBody>
          <a:bodyPr wrap="square" rtlCol="0" anchor="t"/>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0" i="0" u="none" strike="noStrike" cap="none" normalizeH="0" baseline="0" dirty="0">
                <a:ln>
                  <a:noFill/>
                </a:ln>
                <a:solidFill>
                  <a:schemeClr val="tx1"/>
                </a:solidFill>
                <a:effectLst/>
                <a:latin typeface="Arial" panose="020B0604020202020204" pitchFamily="34" charset="0"/>
              </a:rPr>
              <a:t>Our profits saw a steady improvement, with sales also experiencing growth despite a brief pause in 2012. Let's strive to maintain this momentum going forward.</a:t>
            </a:r>
          </a:p>
        </p:txBody>
      </p:sp>
      <p:sp>
        <p:nvSpPr>
          <p:cNvPr id="11" name="Shape 9"/>
          <p:cNvSpPr/>
          <p:nvPr/>
        </p:nvSpPr>
        <p:spPr>
          <a:xfrm>
            <a:off x="1682889" y="5586541"/>
            <a:ext cx="923568" cy="52750"/>
          </a:xfrm>
          <a:prstGeom prst="roundRect">
            <a:avLst>
              <a:gd name="adj" fmla="val 225131"/>
            </a:avLst>
          </a:prstGeom>
          <a:solidFill>
            <a:srgbClr val="C6BDDA"/>
          </a:solidFill>
          <a:ln/>
        </p:spPr>
        <p:txBody>
          <a:bodyPr/>
          <a:lstStyle/>
          <a:p>
            <a:endParaRPr lang="en-IN"/>
          </a:p>
        </p:txBody>
      </p:sp>
      <p:sp>
        <p:nvSpPr>
          <p:cNvPr id="12" name="Shape 10"/>
          <p:cNvSpPr/>
          <p:nvPr/>
        </p:nvSpPr>
        <p:spPr>
          <a:xfrm>
            <a:off x="1089124" y="5316064"/>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13" name="Text 11"/>
          <p:cNvSpPr/>
          <p:nvPr/>
        </p:nvSpPr>
        <p:spPr>
          <a:xfrm>
            <a:off x="1276767" y="5365480"/>
            <a:ext cx="218480"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2</a:t>
            </a:r>
            <a:endParaRPr lang="en-US" sz="3117" dirty="0"/>
          </a:p>
        </p:txBody>
      </p:sp>
      <p:sp>
        <p:nvSpPr>
          <p:cNvPr id="14" name="Text 12"/>
          <p:cNvSpPr/>
          <p:nvPr/>
        </p:nvSpPr>
        <p:spPr>
          <a:xfrm>
            <a:off x="2837378" y="5373815"/>
            <a:ext cx="4986933" cy="412354"/>
          </a:xfrm>
          <a:prstGeom prst="rect">
            <a:avLst/>
          </a:prstGeom>
          <a:noFill/>
          <a:ln/>
        </p:spPr>
        <p:txBody>
          <a:bodyPr wrap="none" rtlCol="0" anchor="t"/>
          <a:lstStyle/>
          <a:p>
            <a:pPr marL="0" indent="0" algn="l">
              <a:lnSpc>
                <a:spcPts val="3247"/>
              </a:lnSpc>
              <a:buNone/>
            </a:pPr>
            <a:r>
              <a:rPr lang="en-US" sz="2800" b="1" kern="0" spc="-78" dirty="0">
                <a:solidFill>
                  <a:srgbClr val="272525"/>
                </a:solidFill>
                <a:latin typeface="p22-mackinac-pro" pitchFamily="34" charset="0"/>
                <a:ea typeface="p22-mackinac-pro" pitchFamily="34" charset="-122"/>
                <a:cs typeface="p22-mackinac-pro" pitchFamily="34" charset="-120"/>
              </a:rPr>
              <a:t>Focus on Q4 Profit Maximization</a:t>
            </a:r>
            <a:endParaRPr lang="en-US" sz="2800" dirty="0"/>
          </a:p>
        </p:txBody>
      </p:sp>
      <p:sp>
        <p:nvSpPr>
          <p:cNvPr id="15" name="Text 13"/>
          <p:cNvSpPr/>
          <p:nvPr/>
        </p:nvSpPr>
        <p:spPr>
          <a:xfrm>
            <a:off x="2837378" y="5944419"/>
            <a:ext cx="10802779" cy="844712"/>
          </a:xfrm>
          <a:prstGeom prst="rect">
            <a:avLst/>
          </a:prstGeom>
          <a:noFill/>
          <a:ln/>
        </p:spPr>
        <p:txBody>
          <a:bodyPr wrap="square" rtlCol="0" anchor="t"/>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sz="2400" dirty="0"/>
              <a:t>Our peak in profitability consistently occurs during Q4.To maximize even more profits, we must make sure to have enough stock and</a:t>
            </a:r>
          </a:p>
          <a:p>
            <a:pPr marR="0" lvl="0" algn="l" defTabSz="914400" rtl="0" eaLnBrk="0" fontAlgn="base" latinLnBrk="0" hangingPunct="0">
              <a:lnSpc>
                <a:spcPct val="100000"/>
              </a:lnSpc>
              <a:spcBef>
                <a:spcPct val="0"/>
              </a:spcBef>
              <a:spcAft>
                <a:spcPct val="0"/>
              </a:spcAft>
              <a:buClrTx/>
              <a:buSzTx/>
              <a:tabLst/>
            </a:pPr>
            <a:r>
              <a:rPr lang="en-US" sz="2400" dirty="0"/>
              <a:t>     push our marketing and customer service to make the most out of the October —       December festive period.</a:t>
            </a:r>
          </a:p>
        </p:txBody>
      </p:sp>
      <p:sp>
        <p:nvSpPr>
          <p:cNvPr id="16" name="Shape 14"/>
          <p:cNvSpPr/>
          <p:nvPr/>
        </p:nvSpPr>
        <p:spPr>
          <a:xfrm>
            <a:off x="1682889" y="7914154"/>
            <a:ext cx="923568" cy="52750"/>
          </a:xfrm>
          <a:prstGeom prst="roundRect">
            <a:avLst>
              <a:gd name="adj" fmla="val 225131"/>
            </a:avLst>
          </a:prstGeom>
          <a:solidFill>
            <a:srgbClr val="C6BDDA"/>
          </a:solidFill>
          <a:ln/>
        </p:spPr>
        <p:txBody>
          <a:bodyPr/>
          <a:lstStyle/>
          <a:p>
            <a:endParaRPr lang="en-IN"/>
          </a:p>
        </p:txBody>
      </p:sp>
      <p:sp>
        <p:nvSpPr>
          <p:cNvPr id="17" name="Shape 15"/>
          <p:cNvSpPr/>
          <p:nvPr/>
        </p:nvSpPr>
        <p:spPr>
          <a:xfrm>
            <a:off x="1089124" y="7620180"/>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18" name="Text 16"/>
          <p:cNvSpPr/>
          <p:nvPr/>
        </p:nvSpPr>
        <p:spPr>
          <a:xfrm>
            <a:off x="1273314" y="7692487"/>
            <a:ext cx="225266"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3</a:t>
            </a:r>
            <a:endParaRPr lang="en-US" sz="3117" dirty="0"/>
          </a:p>
        </p:txBody>
      </p:sp>
      <p:sp>
        <p:nvSpPr>
          <p:cNvPr id="19" name="Text 17"/>
          <p:cNvSpPr/>
          <p:nvPr/>
        </p:nvSpPr>
        <p:spPr>
          <a:xfrm>
            <a:off x="2837378" y="7733746"/>
            <a:ext cx="4702016" cy="412354"/>
          </a:xfrm>
          <a:prstGeom prst="rect">
            <a:avLst/>
          </a:prstGeom>
          <a:noFill/>
          <a:ln/>
        </p:spPr>
        <p:txBody>
          <a:bodyPr wrap="none" rtlCol="0" anchor="t"/>
          <a:lstStyle/>
          <a:p>
            <a:pPr marL="0" indent="0" algn="l">
              <a:lnSpc>
                <a:spcPts val="3247"/>
              </a:lnSpc>
              <a:buNone/>
            </a:pPr>
            <a:r>
              <a:rPr lang="en-US" sz="2597" b="1" kern="0" spc="-78" dirty="0">
                <a:solidFill>
                  <a:srgbClr val="272525"/>
                </a:solidFill>
                <a:latin typeface="p22-mackinac-pro" pitchFamily="34" charset="0"/>
                <a:ea typeface="p22-mackinac-pro" pitchFamily="34" charset="-122"/>
                <a:cs typeface="p22-mackinac-pro" pitchFamily="34" charset="-120"/>
              </a:rPr>
              <a:t>Regional Performance Analysis</a:t>
            </a:r>
            <a:endParaRPr lang="en-US" sz="2597" dirty="0"/>
          </a:p>
        </p:txBody>
      </p:sp>
      <p:sp>
        <p:nvSpPr>
          <p:cNvPr id="20" name="Text 18"/>
          <p:cNvSpPr/>
          <p:nvPr/>
        </p:nvSpPr>
        <p:spPr>
          <a:xfrm>
            <a:off x="2837377" y="8271470"/>
            <a:ext cx="10802779" cy="1267068"/>
          </a:xfrm>
          <a:prstGeom prst="rect">
            <a:avLst/>
          </a:prstGeom>
          <a:noFill/>
          <a:ln/>
        </p:spPr>
        <p:txBody>
          <a:bodyPr wrap="square" rtlCol="0" anchor="t"/>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sz="2400" dirty="0"/>
              <a:t>The most performing regions are the Central then the South, East and West regions in that order. The West region brings in </a:t>
            </a:r>
            <a:r>
              <a:rPr lang="en-US" sz="2400" dirty="0" err="1"/>
              <a:t>atleast</a:t>
            </a:r>
            <a:r>
              <a:rPr lang="en-US" sz="2400" dirty="0"/>
              <a:t>  $100,000 more in sales than the East region but still makes less profits than it. There is work to be done in the West region if we really want to keep that market. However, I believe it is better to take some of the resources in our West region to instead our Central region stores as we are more profitable there and could really establish ourselves as kingpin in that region.</a:t>
            </a:r>
          </a:p>
        </p:txBody>
      </p:sp>
      <p:sp>
        <p:nvSpPr>
          <p:cNvPr id="21" name="Shape 19"/>
          <p:cNvSpPr/>
          <p:nvPr/>
        </p:nvSpPr>
        <p:spPr>
          <a:xfrm>
            <a:off x="1649373" y="11158466"/>
            <a:ext cx="923568" cy="52750"/>
          </a:xfrm>
          <a:prstGeom prst="roundRect">
            <a:avLst>
              <a:gd name="adj" fmla="val 225131"/>
            </a:avLst>
          </a:prstGeom>
          <a:solidFill>
            <a:srgbClr val="C6BDDA"/>
          </a:solidFill>
          <a:ln/>
        </p:spPr>
        <p:txBody>
          <a:bodyPr/>
          <a:lstStyle/>
          <a:p>
            <a:endParaRPr lang="en-IN"/>
          </a:p>
        </p:txBody>
      </p:sp>
      <p:sp>
        <p:nvSpPr>
          <p:cNvPr id="22" name="Shape 20"/>
          <p:cNvSpPr/>
          <p:nvPr/>
        </p:nvSpPr>
        <p:spPr>
          <a:xfrm>
            <a:off x="1120496" y="10811850"/>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23" name="Text 21"/>
          <p:cNvSpPr/>
          <p:nvPr/>
        </p:nvSpPr>
        <p:spPr>
          <a:xfrm>
            <a:off x="1327873" y="10869176"/>
            <a:ext cx="237530"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4</a:t>
            </a:r>
            <a:endParaRPr lang="en-US" sz="3117" dirty="0"/>
          </a:p>
        </p:txBody>
      </p:sp>
      <p:sp>
        <p:nvSpPr>
          <p:cNvPr id="24" name="Text 22"/>
          <p:cNvSpPr/>
          <p:nvPr/>
        </p:nvSpPr>
        <p:spPr>
          <a:xfrm>
            <a:off x="2837378" y="10910435"/>
            <a:ext cx="4446389" cy="412354"/>
          </a:xfrm>
          <a:prstGeom prst="rect">
            <a:avLst/>
          </a:prstGeom>
          <a:noFill/>
          <a:ln/>
        </p:spPr>
        <p:txBody>
          <a:bodyPr wrap="none" rtlCol="0" anchor="t"/>
          <a:lstStyle/>
          <a:p>
            <a:pPr marL="0" indent="0" algn="l">
              <a:lnSpc>
                <a:spcPts val="3247"/>
              </a:lnSpc>
              <a:buNone/>
            </a:pPr>
            <a:r>
              <a:rPr lang="en-US" sz="2597" b="1" kern="0" spc="-78" dirty="0">
                <a:solidFill>
                  <a:srgbClr val="272525"/>
                </a:solidFill>
                <a:latin typeface="p22-mackinac-pro" pitchFamily="34" charset="0"/>
                <a:ea typeface="p22-mackinac-pro" pitchFamily="34" charset="-122"/>
                <a:cs typeface="p22-mackinac-pro" pitchFamily="34" charset="-120"/>
              </a:rPr>
              <a:t>Market and Segment Insights</a:t>
            </a:r>
            <a:endParaRPr lang="en-US" sz="2597" dirty="0"/>
          </a:p>
        </p:txBody>
      </p:sp>
      <p:sp>
        <p:nvSpPr>
          <p:cNvPr id="25" name="Text 23"/>
          <p:cNvSpPr/>
          <p:nvPr/>
        </p:nvSpPr>
        <p:spPr>
          <a:xfrm>
            <a:off x="2837378" y="11629717"/>
            <a:ext cx="10802779" cy="844712"/>
          </a:xfrm>
          <a:prstGeom prst="rect">
            <a:avLst/>
          </a:prstGeom>
          <a:noFill/>
          <a:ln/>
        </p:spPr>
        <p:txBody>
          <a:bodyPr wrap="square" rtlCol="0" anchor="t"/>
          <a:lstStyle/>
          <a:p>
            <a:pPr marL="342900" indent="-342900" algn="l">
              <a:lnSpc>
                <a:spcPts val="3325"/>
              </a:lnSpc>
              <a:buFont typeface="Wingdings" panose="05000000000000000000" pitchFamily="2" charset="2"/>
              <a:buChar char="v"/>
            </a:pPr>
            <a:r>
              <a:rPr lang="en-US" sz="2400" dirty="0" err="1"/>
              <a:t>Illinios</a:t>
            </a:r>
            <a:r>
              <a:rPr lang="en-US" sz="2400" dirty="0"/>
              <a:t>, Texas and Ohio are most profitable market and most present ones </a:t>
            </a:r>
            <a:r>
              <a:rPr lang="en-US" sz="2400" dirty="0" err="1"/>
              <a:t>ones</a:t>
            </a:r>
            <a:r>
              <a:rPr lang="en-US" sz="2400" dirty="0"/>
              <a:t> especially in terms of sales as states. We have to focus more on them.  Our least Profitable markets are Montana, Delaware and West </a:t>
            </a:r>
            <a:r>
              <a:rPr lang="en-US" sz="2400" dirty="0" err="1"/>
              <a:t>Virgina</a:t>
            </a:r>
            <a:r>
              <a:rPr lang="en-US" sz="2400" dirty="0"/>
              <a:t>. Which I believe that we should decrease our presence there or even put a halt at our store locations there as sales in Montana and Delaware are in the $100,000s but are unable to convert to profits</a:t>
            </a:r>
            <a:endParaRPr lang="en-US" sz="2078" dirty="0"/>
          </a:p>
        </p:txBody>
      </p:sp>
      <p:sp>
        <p:nvSpPr>
          <p:cNvPr id="26" name="Shape 24"/>
          <p:cNvSpPr/>
          <p:nvPr/>
        </p:nvSpPr>
        <p:spPr>
          <a:xfrm>
            <a:off x="1552933" y="14852521"/>
            <a:ext cx="923568" cy="52750"/>
          </a:xfrm>
          <a:prstGeom prst="roundRect">
            <a:avLst>
              <a:gd name="adj" fmla="val 225131"/>
            </a:avLst>
          </a:prstGeom>
          <a:solidFill>
            <a:srgbClr val="C6BDDA"/>
          </a:solidFill>
          <a:ln/>
        </p:spPr>
        <p:txBody>
          <a:bodyPr/>
          <a:lstStyle/>
          <a:p>
            <a:endParaRPr lang="en-IN"/>
          </a:p>
        </p:txBody>
      </p:sp>
      <p:sp>
        <p:nvSpPr>
          <p:cNvPr id="27" name="Shape 25"/>
          <p:cNvSpPr/>
          <p:nvPr/>
        </p:nvSpPr>
        <p:spPr>
          <a:xfrm>
            <a:off x="1120495" y="14555610"/>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28" name="Text 26"/>
          <p:cNvSpPr/>
          <p:nvPr/>
        </p:nvSpPr>
        <p:spPr>
          <a:xfrm>
            <a:off x="1310283" y="14622900"/>
            <a:ext cx="214193"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5</a:t>
            </a:r>
            <a:endParaRPr lang="en-US" sz="3117" dirty="0"/>
          </a:p>
        </p:txBody>
      </p:sp>
      <p:sp>
        <p:nvSpPr>
          <p:cNvPr id="29" name="Text 27"/>
          <p:cNvSpPr/>
          <p:nvPr/>
        </p:nvSpPr>
        <p:spPr>
          <a:xfrm>
            <a:off x="2863752" y="14580703"/>
            <a:ext cx="4577001" cy="412354"/>
          </a:xfrm>
          <a:prstGeom prst="rect">
            <a:avLst/>
          </a:prstGeom>
          <a:noFill/>
          <a:ln/>
        </p:spPr>
        <p:txBody>
          <a:bodyPr wrap="none" rtlCol="0" anchor="t"/>
          <a:lstStyle/>
          <a:p>
            <a:pPr marL="0" indent="0" algn="l">
              <a:lnSpc>
                <a:spcPts val="3247"/>
              </a:lnSpc>
              <a:buNone/>
            </a:pPr>
            <a:r>
              <a:rPr lang="en-US" sz="2597" b="1" kern="0" spc="-78" dirty="0">
                <a:solidFill>
                  <a:srgbClr val="272525"/>
                </a:solidFill>
                <a:latin typeface="p22-mackinac-pro" pitchFamily="34" charset="0"/>
                <a:ea typeface="p22-mackinac-pro" pitchFamily="34" charset="-122"/>
                <a:cs typeface="p22-mackinac-pro" pitchFamily="34" charset="-120"/>
              </a:rPr>
              <a:t>Clientele and Market Presence</a:t>
            </a:r>
            <a:endParaRPr lang="en-US" sz="2597" dirty="0"/>
          </a:p>
        </p:txBody>
      </p:sp>
      <p:sp>
        <p:nvSpPr>
          <p:cNvPr id="30" name="Text 28"/>
          <p:cNvSpPr/>
          <p:nvPr/>
        </p:nvSpPr>
        <p:spPr>
          <a:xfrm>
            <a:off x="2845042" y="15329335"/>
            <a:ext cx="10802779" cy="844712"/>
          </a:xfrm>
          <a:prstGeom prst="rect">
            <a:avLst/>
          </a:prstGeom>
          <a:noFill/>
          <a:ln/>
        </p:spPr>
        <p:txBody>
          <a:bodyPr wrap="square" rtlCol="0" anchor="t"/>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sz="2400" dirty="0"/>
              <a:t>Out of the 4 segments, The corporate segment brings in the most profit followed by Home office, Small Business and then Consumer. We must</a:t>
            </a:r>
          </a:p>
          <a:p>
            <a:pPr marR="0" lvl="0" algn="l" defTabSz="914400" rtl="0" eaLnBrk="0" fontAlgn="base" latinLnBrk="0" hangingPunct="0">
              <a:lnSpc>
                <a:spcPct val="100000"/>
              </a:lnSpc>
              <a:spcBef>
                <a:spcPct val="0"/>
              </a:spcBef>
              <a:spcAft>
                <a:spcPct val="0"/>
              </a:spcAft>
              <a:buClrTx/>
              <a:buSzTx/>
              <a:tabLst/>
            </a:pPr>
            <a:r>
              <a:rPr lang="en-US" sz="2400" dirty="0"/>
              <a:t>     give more importance to the corporate segment even if all the 4 are profitable.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lang="en-US" sz="2400" dirty="0"/>
          </a:p>
        </p:txBody>
      </p:sp>
      <p:pic>
        <p:nvPicPr>
          <p:cNvPr id="31" name="Image 0" descr="preencoded.png">
            <a:hlinkClick r:id="rId3"/>
          </p:cNvPr>
          <p:cNvPicPr>
            <a:picLocks noChangeAspect="1"/>
          </p:cNvPicPr>
          <p:nvPr/>
        </p:nvPicPr>
        <p:blipFill>
          <a:blip r:embed="rId4"/>
          <a:stretch>
            <a:fillRect/>
          </a:stretch>
        </p:blipFill>
        <p:spPr>
          <a:xfrm>
            <a:off x="12242153" y="25369520"/>
            <a:ext cx="2296807" cy="548640"/>
          </a:xfrm>
          <a:prstGeom prst="rect">
            <a:avLst/>
          </a:prstGeom>
        </p:spPr>
      </p:pic>
      <p:sp>
        <p:nvSpPr>
          <p:cNvPr id="33" name="Text 28">
            <a:extLst>
              <a:ext uri="{FF2B5EF4-FFF2-40B4-BE49-F238E27FC236}">
                <a16:creationId xmlns:a16="http://schemas.microsoft.com/office/drawing/2014/main" id="{1CD93C77-1A77-5F6E-8CAC-CF2614C4D15F}"/>
              </a:ext>
            </a:extLst>
          </p:cNvPr>
          <p:cNvSpPr/>
          <p:nvPr/>
        </p:nvSpPr>
        <p:spPr>
          <a:xfrm>
            <a:off x="2863752" y="17020414"/>
            <a:ext cx="10802779" cy="844712"/>
          </a:xfrm>
          <a:prstGeom prst="rect">
            <a:avLst/>
          </a:prstGeom>
          <a:noFill/>
          <a:ln/>
        </p:spPr>
        <p:txBody>
          <a:bodyPr wrap="square" rtlCol="0" anchor="t"/>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sz="2400" dirty="0"/>
              <a:t>Finally, for our clientele, we have 795 customers total, and we have the most customers in California, Texas and Illinois.  California and Texas are pretty obvious, we have to be outstanding and be the best of what there is to offer in our respective niche.</a:t>
            </a:r>
          </a:p>
        </p:txBody>
      </p:sp>
      <p:sp>
        <p:nvSpPr>
          <p:cNvPr id="39" name="TextBox 38">
            <a:extLst>
              <a:ext uri="{FF2B5EF4-FFF2-40B4-BE49-F238E27FC236}">
                <a16:creationId xmlns:a16="http://schemas.microsoft.com/office/drawing/2014/main" id="{DD850B30-4CBA-7317-A374-A4766D323536}"/>
              </a:ext>
            </a:extLst>
          </p:cNvPr>
          <p:cNvSpPr txBox="1"/>
          <p:nvPr/>
        </p:nvSpPr>
        <p:spPr>
          <a:xfrm>
            <a:off x="870643" y="19748370"/>
            <a:ext cx="12889111" cy="1754326"/>
          </a:xfrm>
          <a:prstGeom prst="rect">
            <a:avLst/>
          </a:prstGeom>
          <a:noFill/>
        </p:spPr>
        <p:txBody>
          <a:bodyPr wrap="square">
            <a:spAutoFit/>
          </a:bodyPr>
          <a:lstStyle/>
          <a:p>
            <a:r>
              <a:rPr lang="en-US" sz="3600" b="1" i="0" dirty="0">
                <a:solidFill>
                  <a:srgbClr val="1F2328"/>
                </a:solidFill>
                <a:effectLst/>
                <a:highlight>
                  <a:srgbClr val="FFFFFF"/>
                </a:highlight>
                <a:latin typeface="-apple-system"/>
              </a:rPr>
              <a:t>Thank you for your interest and time. Feel free to give your valuable suggestions and connect with me </a:t>
            </a:r>
          </a:p>
          <a:p>
            <a:r>
              <a:rPr lang="en-US" sz="3600" b="0" i="0" u="sng" dirty="0">
                <a:effectLst/>
                <a:highlight>
                  <a:srgbClr val="FFFFFF"/>
                </a:highlight>
                <a:latin typeface="-apple-system"/>
                <a:hlinkClick r:id="rId5"/>
              </a:rPr>
              <a:t>https://www.linkedin.com/in/goutam-kuiri-949b632a6</a:t>
            </a:r>
            <a:endParaRPr lang="en-IN" sz="3600" dirty="0"/>
          </a:p>
        </p:txBody>
      </p:sp>
      <p:pic>
        <p:nvPicPr>
          <p:cNvPr id="40" name="Picture 39" descr="A logo on a black background&#10;&#10;Description automatically generated">
            <a:extLst>
              <a:ext uri="{FF2B5EF4-FFF2-40B4-BE49-F238E27FC236}">
                <a16:creationId xmlns:a16="http://schemas.microsoft.com/office/drawing/2014/main" id="{DC2A9101-5521-14C3-575D-A553712C03BA}"/>
              </a:ext>
            </a:extLst>
          </p:cNvPr>
          <p:cNvPicPr>
            <a:picLocks noChangeAspect="1"/>
          </p:cNvPicPr>
          <p:nvPr/>
        </p:nvPicPr>
        <p:blipFill>
          <a:blip r:embed="rId6"/>
          <a:stretch>
            <a:fillRect/>
          </a:stretch>
        </p:blipFill>
        <p:spPr>
          <a:xfrm>
            <a:off x="10519699" y="-940023"/>
            <a:ext cx="3744019" cy="381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91440" y="0"/>
            <a:ext cx="14721840" cy="26009600"/>
          </a:xfrm>
          <a:prstGeom prst="rect">
            <a:avLst/>
          </a:prstGeom>
          <a:gradFill flip="none" rotWithShape="1">
            <a:gsLst>
              <a:gs pos="16000">
                <a:schemeClr val="bg1"/>
              </a:gs>
              <a:gs pos="72000">
                <a:schemeClr val="bg1">
                  <a:lumMod val="95000"/>
                </a:schemeClr>
              </a:gs>
            </a:gsLst>
            <a:lin ang="2700000" scaled="1"/>
            <a:tileRect/>
          </a:gradFill>
          <a:ln/>
        </p:spPr>
        <p:txBody>
          <a:bodyPr/>
          <a:lstStyle/>
          <a:p>
            <a:endParaRPr lang="en-IN"/>
          </a:p>
        </p:txBody>
      </p:sp>
      <p:pic>
        <p:nvPicPr>
          <p:cNvPr id="8" name="Image 0" descr="preencoded.png"/>
          <p:cNvPicPr>
            <a:picLocks noChangeAspect="1"/>
          </p:cNvPicPr>
          <p:nvPr/>
        </p:nvPicPr>
        <p:blipFill>
          <a:blip r:embed="rId3"/>
          <a:stretch>
            <a:fillRect/>
          </a:stretch>
        </p:blipFill>
        <p:spPr>
          <a:xfrm>
            <a:off x="203519" y="9226488"/>
            <a:ext cx="4336689" cy="43371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screenshot of a computer screen&#10;&#10;Description automatically generated">
            <a:extLst>
              <a:ext uri="{FF2B5EF4-FFF2-40B4-BE49-F238E27FC236}">
                <a16:creationId xmlns:a16="http://schemas.microsoft.com/office/drawing/2014/main" id="{827048D9-26D8-F70E-A0CE-0E7CF61E7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3297436"/>
            <a:ext cx="8966972" cy="4254595"/>
          </a:xfrm>
          <a:prstGeom prst="rect">
            <a:avLst/>
          </a:prstGeom>
        </p:spPr>
      </p:pic>
      <p:sp>
        <p:nvSpPr>
          <p:cNvPr id="12" name="TextBox 11">
            <a:extLst>
              <a:ext uri="{FF2B5EF4-FFF2-40B4-BE49-F238E27FC236}">
                <a16:creationId xmlns:a16="http://schemas.microsoft.com/office/drawing/2014/main" id="{F09E4179-5327-2210-E59D-337F9B56E1C1}"/>
              </a:ext>
            </a:extLst>
          </p:cNvPr>
          <p:cNvSpPr txBox="1"/>
          <p:nvPr/>
        </p:nvSpPr>
        <p:spPr>
          <a:xfrm>
            <a:off x="7048150" y="7552032"/>
            <a:ext cx="6934200" cy="461665"/>
          </a:xfrm>
          <a:prstGeom prst="rect">
            <a:avLst/>
          </a:prstGeom>
          <a:noFill/>
        </p:spPr>
        <p:txBody>
          <a:bodyPr wrap="square" rtlCol="0">
            <a:spAutoFit/>
          </a:bodyPr>
          <a:lstStyle/>
          <a:p>
            <a:r>
              <a:rPr lang="en-US" sz="2400" dirty="0"/>
              <a:t>The first 5 rows and 23 columns of our dataset</a:t>
            </a:r>
            <a:endParaRPr lang="en-IN" sz="2400" dirty="0"/>
          </a:p>
        </p:txBody>
      </p:sp>
      <p:sp>
        <p:nvSpPr>
          <p:cNvPr id="13" name="TextBox 12">
            <a:extLst>
              <a:ext uri="{FF2B5EF4-FFF2-40B4-BE49-F238E27FC236}">
                <a16:creationId xmlns:a16="http://schemas.microsoft.com/office/drawing/2014/main" id="{27D4075C-C7C3-39CC-ECFE-BF29F40FA42D}"/>
              </a:ext>
            </a:extLst>
          </p:cNvPr>
          <p:cNvSpPr txBox="1"/>
          <p:nvPr/>
        </p:nvSpPr>
        <p:spPr>
          <a:xfrm>
            <a:off x="371900" y="505497"/>
            <a:ext cx="4274756" cy="2308324"/>
          </a:xfrm>
          <a:prstGeom prst="rect">
            <a:avLst/>
          </a:prstGeom>
          <a:noFill/>
        </p:spPr>
        <p:txBody>
          <a:bodyPr wrap="square" rtlCol="0">
            <a:spAutoFit/>
          </a:bodyPr>
          <a:lstStyle/>
          <a:p>
            <a:r>
              <a:rPr lang="en-IN" sz="4800" b="1" dirty="0">
                <a:solidFill>
                  <a:srgbClr val="00B0F0"/>
                </a:solidFill>
              </a:rPr>
              <a:t>Select</a:t>
            </a:r>
            <a:r>
              <a:rPr lang="en-IN" sz="4800" dirty="0"/>
              <a:t> * </a:t>
            </a:r>
          </a:p>
          <a:p>
            <a:r>
              <a:rPr lang="en-IN" sz="4800" b="1" dirty="0">
                <a:solidFill>
                  <a:srgbClr val="00B0F0"/>
                </a:solidFill>
              </a:rPr>
              <a:t>From</a:t>
            </a:r>
            <a:r>
              <a:rPr lang="en-IN" sz="4800" dirty="0"/>
              <a:t> Walmart</a:t>
            </a:r>
          </a:p>
          <a:p>
            <a:r>
              <a:rPr lang="en-IN" sz="4800" b="1" dirty="0">
                <a:solidFill>
                  <a:srgbClr val="00B0F0"/>
                </a:solidFill>
              </a:rPr>
              <a:t>Limit</a:t>
            </a:r>
            <a:r>
              <a:rPr lang="en-IN" sz="4800" dirty="0"/>
              <a:t> </a:t>
            </a:r>
            <a:r>
              <a:rPr lang="en-IN" sz="4800" dirty="0">
                <a:solidFill>
                  <a:schemeClr val="accent2"/>
                </a:solidFill>
              </a:rPr>
              <a:t>5</a:t>
            </a:r>
            <a:r>
              <a:rPr lang="en-IN" sz="4800" dirty="0"/>
              <a:t>;</a:t>
            </a:r>
          </a:p>
        </p:txBody>
      </p:sp>
      <p:sp>
        <p:nvSpPr>
          <p:cNvPr id="14" name="TextBox 13">
            <a:extLst>
              <a:ext uri="{FF2B5EF4-FFF2-40B4-BE49-F238E27FC236}">
                <a16:creationId xmlns:a16="http://schemas.microsoft.com/office/drawing/2014/main" id="{187559E8-2FA1-6669-249D-D67DBBFD6165}"/>
              </a:ext>
            </a:extLst>
          </p:cNvPr>
          <p:cNvSpPr txBox="1"/>
          <p:nvPr/>
        </p:nvSpPr>
        <p:spPr>
          <a:xfrm>
            <a:off x="203519" y="3297436"/>
            <a:ext cx="5232081" cy="6001643"/>
          </a:xfrm>
          <a:prstGeom prst="rect">
            <a:avLst/>
          </a:prstGeom>
          <a:noFill/>
        </p:spPr>
        <p:txBody>
          <a:bodyPr wrap="square" rtlCol="0">
            <a:spAutoFit/>
          </a:bodyPr>
          <a:lstStyle/>
          <a:p>
            <a:r>
              <a:rPr lang="en-US" sz="3200" b="0" i="0" dirty="0">
                <a:solidFill>
                  <a:srgbClr val="0D0D0D"/>
                </a:solidFill>
                <a:effectLst/>
                <a:highlight>
                  <a:srgbClr val="FFFFFF"/>
                </a:highlight>
                <a:latin typeface="Söhne"/>
              </a:rPr>
              <a:t>let's conduct an exploratory data analysis (EDA) on the Walmart dataset. We'll answer a series of tasks, provide the SQL queries for each task, and then present the results. Once we've completed the analysis, we can transition to creating a dashboard summarizing the key insights.</a:t>
            </a:r>
            <a:endParaRPr lang="en-IN" sz="3200" dirty="0"/>
          </a:p>
          <a:p>
            <a:endParaRPr lang="en-IN" sz="3200" dirty="0"/>
          </a:p>
        </p:txBody>
      </p:sp>
      <p:sp>
        <p:nvSpPr>
          <p:cNvPr id="15" name="TextBox 14">
            <a:extLst>
              <a:ext uri="{FF2B5EF4-FFF2-40B4-BE49-F238E27FC236}">
                <a16:creationId xmlns:a16="http://schemas.microsoft.com/office/drawing/2014/main" id="{EE6A67C6-426F-39C7-3379-4FC075108C8A}"/>
              </a:ext>
            </a:extLst>
          </p:cNvPr>
          <p:cNvSpPr txBox="1"/>
          <p:nvPr/>
        </p:nvSpPr>
        <p:spPr>
          <a:xfrm>
            <a:off x="371898" y="14122400"/>
            <a:ext cx="12277302" cy="7478970"/>
          </a:xfrm>
          <a:prstGeom prst="rect">
            <a:avLst/>
          </a:prstGeom>
          <a:noFill/>
        </p:spPr>
        <p:txBody>
          <a:bodyPr wrap="square" rtlCol="0">
            <a:spAutoFit/>
          </a:bodyPr>
          <a:lstStyle/>
          <a:p>
            <a:pPr marL="457200" indent="-457200">
              <a:buAutoNum type="arabicPeriod"/>
            </a:pPr>
            <a:r>
              <a:rPr lang="en-US" sz="3200" b="1" dirty="0">
                <a:solidFill>
                  <a:srgbClr val="7030A0"/>
                </a:solidFill>
              </a:rPr>
              <a:t>What are total sales and total profits of each year?</a:t>
            </a:r>
          </a:p>
          <a:p>
            <a:pPr marL="457200" indent="-457200">
              <a:buAutoNum type="arabicPeriod"/>
            </a:pPr>
            <a:endParaRPr lang="en-US" sz="3200" b="1" dirty="0"/>
          </a:p>
          <a:p>
            <a:r>
              <a:rPr lang="en-US" sz="3200" dirty="0"/>
              <a:t>The years were grouped by order date, so we can observe data for the year 2012,2013,2014 and 2015.</a:t>
            </a:r>
          </a:p>
          <a:p>
            <a:endParaRPr lang="en-IN" sz="3200" dirty="0"/>
          </a:p>
          <a:p>
            <a:r>
              <a:rPr lang="en-IN" sz="4800" b="1" dirty="0">
                <a:solidFill>
                  <a:srgbClr val="00B0F0"/>
                </a:solidFill>
              </a:rPr>
              <a:t>select</a:t>
            </a:r>
            <a:r>
              <a:rPr lang="en-IN" sz="4800" dirty="0"/>
              <a:t> </a:t>
            </a:r>
            <a:r>
              <a:rPr lang="en-IN" sz="4800" dirty="0" err="1"/>
              <a:t>date_format</a:t>
            </a:r>
            <a:r>
              <a:rPr lang="en-IN" sz="4800" dirty="0"/>
              <a:t>(</a:t>
            </a:r>
            <a:r>
              <a:rPr lang="en-IN" sz="4800" dirty="0" err="1"/>
              <a:t>order_date,"%Y</a:t>
            </a:r>
            <a:r>
              <a:rPr lang="en-IN" sz="4800" dirty="0"/>
              <a:t>") </a:t>
            </a:r>
            <a:r>
              <a:rPr lang="en-IN" sz="4800" b="1" dirty="0">
                <a:solidFill>
                  <a:srgbClr val="00B0F0"/>
                </a:solidFill>
              </a:rPr>
              <a:t>as Year</a:t>
            </a:r>
            <a:r>
              <a:rPr lang="en-IN" sz="4800" dirty="0"/>
              <a:t>,</a:t>
            </a:r>
          </a:p>
          <a:p>
            <a:r>
              <a:rPr lang="en-IN" sz="4800" dirty="0"/>
              <a:t>round(sum(profit),2) </a:t>
            </a:r>
            <a:r>
              <a:rPr lang="en-IN" sz="4800" b="1" dirty="0">
                <a:solidFill>
                  <a:srgbClr val="00B0F0"/>
                </a:solidFill>
              </a:rPr>
              <a:t>as</a:t>
            </a:r>
            <a:r>
              <a:rPr lang="en-IN" sz="4800" dirty="0"/>
              <a:t> "Total Profit",</a:t>
            </a:r>
          </a:p>
          <a:p>
            <a:r>
              <a:rPr lang="en-IN" sz="4800" dirty="0"/>
              <a:t>round(sum(sales),2) </a:t>
            </a:r>
            <a:r>
              <a:rPr lang="en-IN" sz="4800" b="1" dirty="0">
                <a:solidFill>
                  <a:srgbClr val="00B0F0"/>
                </a:solidFill>
              </a:rPr>
              <a:t>as</a:t>
            </a:r>
            <a:r>
              <a:rPr lang="en-IN" sz="4800" dirty="0"/>
              <a:t> "Total Sales" </a:t>
            </a:r>
          </a:p>
          <a:p>
            <a:r>
              <a:rPr lang="en-IN" sz="4800" b="1" dirty="0">
                <a:solidFill>
                  <a:srgbClr val="00B0F0"/>
                </a:solidFill>
              </a:rPr>
              <a:t>from</a:t>
            </a:r>
            <a:r>
              <a:rPr lang="en-IN" sz="4800" dirty="0"/>
              <a:t> </a:t>
            </a:r>
            <a:r>
              <a:rPr lang="en-IN" sz="4800" dirty="0" err="1"/>
              <a:t>walmart_sales</a:t>
            </a:r>
            <a:r>
              <a:rPr lang="en-IN" sz="4800" b="1" dirty="0">
                <a:solidFill>
                  <a:srgbClr val="00B0F0"/>
                </a:solidFill>
              </a:rPr>
              <a:t> </a:t>
            </a:r>
          </a:p>
          <a:p>
            <a:r>
              <a:rPr lang="en-IN" sz="4800" b="1" dirty="0">
                <a:solidFill>
                  <a:srgbClr val="00B0F0"/>
                </a:solidFill>
              </a:rPr>
              <a:t>group by Year</a:t>
            </a:r>
          </a:p>
          <a:p>
            <a:r>
              <a:rPr lang="en-IN" sz="4800" b="1" dirty="0">
                <a:solidFill>
                  <a:srgbClr val="00B0F0"/>
                </a:solidFill>
              </a:rPr>
              <a:t>order by Year </a:t>
            </a:r>
            <a:r>
              <a:rPr lang="en-IN" sz="4800" b="1" dirty="0" err="1">
                <a:solidFill>
                  <a:srgbClr val="00B0F0"/>
                </a:solidFill>
              </a:rPr>
              <a:t>asc</a:t>
            </a:r>
            <a:r>
              <a:rPr lang="en-IN" sz="4800" dirty="0"/>
              <a:t>;</a:t>
            </a:r>
          </a:p>
          <a:p>
            <a:endParaRPr lang="en-IN" sz="3200" dirty="0"/>
          </a:p>
        </p:txBody>
      </p:sp>
      <p:pic>
        <p:nvPicPr>
          <p:cNvPr id="16" name="Picture 15">
            <a:extLst>
              <a:ext uri="{FF2B5EF4-FFF2-40B4-BE49-F238E27FC236}">
                <a16:creationId xmlns:a16="http://schemas.microsoft.com/office/drawing/2014/main" id="{1EF1534D-2F70-0839-B081-DAD4DD30662A}"/>
              </a:ext>
            </a:extLst>
          </p:cNvPr>
          <p:cNvPicPr>
            <a:picLocks noChangeAspect="1"/>
          </p:cNvPicPr>
          <p:nvPr/>
        </p:nvPicPr>
        <p:blipFill>
          <a:blip r:embed="rId5"/>
          <a:stretch>
            <a:fillRect/>
          </a:stretch>
        </p:blipFill>
        <p:spPr>
          <a:xfrm>
            <a:off x="5435600" y="19851222"/>
            <a:ext cx="8581012" cy="4617895"/>
          </a:xfrm>
          <a:prstGeom prst="rect">
            <a:avLst/>
          </a:prstGeom>
        </p:spPr>
      </p:pic>
      <p:sp>
        <p:nvSpPr>
          <p:cNvPr id="3" name="TextBox 2">
            <a:extLst>
              <a:ext uri="{FF2B5EF4-FFF2-40B4-BE49-F238E27FC236}">
                <a16:creationId xmlns:a16="http://schemas.microsoft.com/office/drawing/2014/main" id="{55F7B3E9-A5AB-9DFF-6289-46C1CB2621FE}"/>
              </a:ext>
            </a:extLst>
          </p:cNvPr>
          <p:cNvSpPr txBox="1"/>
          <p:nvPr/>
        </p:nvSpPr>
        <p:spPr>
          <a:xfrm>
            <a:off x="7048150" y="24469117"/>
            <a:ext cx="6263862" cy="461665"/>
          </a:xfrm>
          <a:prstGeom prst="rect">
            <a:avLst/>
          </a:prstGeom>
          <a:noFill/>
        </p:spPr>
        <p:txBody>
          <a:bodyPr wrap="square">
            <a:spAutoFit/>
          </a:bodyPr>
          <a:lstStyle/>
          <a:p>
            <a:r>
              <a:rPr lang="en-US" sz="2400" dirty="0"/>
              <a:t>Total sales and Total profits for each year</a:t>
            </a:r>
            <a:endParaRPr lang="en-IN" sz="2400" dirty="0"/>
          </a:p>
        </p:txBody>
      </p:sp>
      <p:pic>
        <p:nvPicPr>
          <p:cNvPr id="4" name="Picture 3" descr="A logo on a black background&#10;&#10;Description automatically generated">
            <a:extLst>
              <a:ext uri="{FF2B5EF4-FFF2-40B4-BE49-F238E27FC236}">
                <a16:creationId xmlns:a16="http://schemas.microsoft.com/office/drawing/2014/main" id="{B2A47D8C-1B29-09D7-744E-886C1EF21943}"/>
              </a:ext>
            </a:extLst>
          </p:cNvPr>
          <p:cNvPicPr>
            <a:picLocks noChangeAspect="1"/>
          </p:cNvPicPr>
          <p:nvPr/>
        </p:nvPicPr>
        <p:blipFill>
          <a:blip r:embed="rId6"/>
          <a:stretch>
            <a:fillRect/>
          </a:stretch>
        </p:blipFill>
        <p:spPr>
          <a:xfrm>
            <a:off x="9928173" y="-1328514"/>
            <a:ext cx="3810000" cy="3810000"/>
          </a:xfrm>
          <a:prstGeom prst="rect">
            <a:avLst/>
          </a:prstGeom>
        </p:spPr>
      </p:pic>
    </p:spTree>
    <p:extLst>
      <p:ext uri="{BB962C8B-B14F-4D97-AF65-F5344CB8AC3E}">
        <p14:creationId xmlns:p14="http://schemas.microsoft.com/office/powerpoint/2010/main" val="66046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225B2C0B-507B-FAA3-9349-C043984476F5}"/>
              </a:ext>
            </a:extLst>
          </p:cNvPr>
          <p:cNvSpPr/>
          <p:nvPr/>
        </p:nvSpPr>
        <p:spPr>
          <a:xfrm>
            <a:off x="-91440" y="35773"/>
            <a:ext cx="14721840" cy="26009600"/>
          </a:xfrm>
          <a:prstGeom prst="rect">
            <a:avLst/>
          </a:prstGeom>
          <a:gradFill flip="none" rotWithShape="1">
            <a:gsLst>
              <a:gs pos="16000">
                <a:schemeClr val="bg1"/>
              </a:gs>
              <a:gs pos="72000">
                <a:schemeClr val="bg1">
                  <a:lumMod val="95000"/>
                </a:schemeClr>
              </a:gs>
            </a:gsLst>
            <a:lin ang="2700000" scaled="1"/>
            <a:tileRect/>
          </a:gradFill>
          <a:ln/>
        </p:spPr>
        <p:txBody>
          <a:bodyPr/>
          <a:lstStyle/>
          <a:p>
            <a:endParaRPr lang="en-IN"/>
          </a:p>
        </p:txBody>
      </p:sp>
      <p:pic>
        <p:nvPicPr>
          <p:cNvPr id="3" name="Picture 2" descr="A table with numbers and letters&#10;&#10;Description automatically generated">
            <a:extLst>
              <a:ext uri="{FF2B5EF4-FFF2-40B4-BE49-F238E27FC236}">
                <a16:creationId xmlns:a16="http://schemas.microsoft.com/office/drawing/2014/main" id="{DDB1C958-C358-B6D2-99AC-C07258051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749" y="9571697"/>
            <a:ext cx="6500623" cy="6937752"/>
          </a:xfrm>
          <a:prstGeom prst="rect">
            <a:avLst/>
          </a:prstGeom>
        </p:spPr>
      </p:pic>
      <p:pic>
        <p:nvPicPr>
          <p:cNvPr id="4" name="Picture 3" descr="A screenshot of a graph&#10;&#10;Description automatically generated">
            <a:extLst>
              <a:ext uri="{FF2B5EF4-FFF2-40B4-BE49-F238E27FC236}">
                <a16:creationId xmlns:a16="http://schemas.microsoft.com/office/drawing/2014/main" id="{9F2AC3FC-123A-77DA-1E55-FF5777343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736" y="20648754"/>
            <a:ext cx="5187086" cy="3928138"/>
          </a:xfrm>
          <a:prstGeom prst="rect">
            <a:avLst/>
          </a:prstGeom>
        </p:spPr>
      </p:pic>
      <p:sp>
        <p:nvSpPr>
          <p:cNvPr id="5" name="TextBox 4">
            <a:extLst>
              <a:ext uri="{FF2B5EF4-FFF2-40B4-BE49-F238E27FC236}">
                <a16:creationId xmlns:a16="http://schemas.microsoft.com/office/drawing/2014/main" id="{84E0C5AC-7571-E296-C68C-A6A3AA45A8D1}"/>
              </a:ext>
            </a:extLst>
          </p:cNvPr>
          <p:cNvSpPr txBox="1"/>
          <p:nvPr/>
        </p:nvSpPr>
        <p:spPr>
          <a:xfrm>
            <a:off x="7924961" y="16705375"/>
            <a:ext cx="6100997" cy="954107"/>
          </a:xfrm>
          <a:prstGeom prst="rect">
            <a:avLst/>
          </a:prstGeom>
          <a:noFill/>
        </p:spPr>
        <p:txBody>
          <a:bodyPr wrap="square" rtlCol="0">
            <a:spAutoFit/>
          </a:bodyPr>
          <a:lstStyle/>
          <a:p>
            <a:r>
              <a:rPr lang="en-US" sz="2800" dirty="0"/>
              <a:t>The total sales and total profits for each year per quarter</a:t>
            </a:r>
            <a:endParaRPr lang="en-IN" sz="2800" dirty="0"/>
          </a:p>
        </p:txBody>
      </p:sp>
      <p:sp>
        <p:nvSpPr>
          <p:cNvPr id="7" name="TextBox 6">
            <a:extLst>
              <a:ext uri="{FF2B5EF4-FFF2-40B4-BE49-F238E27FC236}">
                <a16:creationId xmlns:a16="http://schemas.microsoft.com/office/drawing/2014/main" id="{945E2299-B00F-E0F5-3A15-9AE5F0B92FDC}"/>
              </a:ext>
            </a:extLst>
          </p:cNvPr>
          <p:cNvSpPr txBox="1"/>
          <p:nvPr/>
        </p:nvSpPr>
        <p:spPr>
          <a:xfrm>
            <a:off x="7924961" y="24853556"/>
            <a:ext cx="7376160" cy="523220"/>
          </a:xfrm>
          <a:prstGeom prst="rect">
            <a:avLst/>
          </a:prstGeom>
          <a:noFill/>
        </p:spPr>
        <p:txBody>
          <a:bodyPr wrap="square">
            <a:spAutoFit/>
          </a:bodyPr>
          <a:lstStyle/>
          <a:p>
            <a:r>
              <a:rPr lang="en-US" sz="2800" dirty="0"/>
              <a:t>Most performing quarters from 2012–2015</a:t>
            </a:r>
            <a:endParaRPr lang="en-IN" sz="2800" dirty="0"/>
          </a:p>
        </p:txBody>
      </p:sp>
      <p:pic>
        <p:nvPicPr>
          <p:cNvPr id="9" name="Picture 8" descr="A logo on a black background&#10;&#10;Description automatically generated">
            <a:extLst>
              <a:ext uri="{FF2B5EF4-FFF2-40B4-BE49-F238E27FC236}">
                <a16:creationId xmlns:a16="http://schemas.microsoft.com/office/drawing/2014/main" id="{8E8BC6F8-787F-AFA7-8765-8F177A019F0E}"/>
              </a:ext>
            </a:extLst>
          </p:cNvPr>
          <p:cNvPicPr>
            <a:picLocks noChangeAspect="1"/>
          </p:cNvPicPr>
          <p:nvPr/>
        </p:nvPicPr>
        <p:blipFill>
          <a:blip r:embed="rId4"/>
          <a:stretch>
            <a:fillRect/>
          </a:stretch>
        </p:blipFill>
        <p:spPr>
          <a:xfrm>
            <a:off x="9928173" y="-1328514"/>
            <a:ext cx="3810000" cy="3810000"/>
          </a:xfrm>
          <a:prstGeom prst="rect">
            <a:avLst/>
          </a:prstGeom>
        </p:spPr>
      </p:pic>
      <p:sp>
        <p:nvSpPr>
          <p:cNvPr id="11" name="TextBox 10">
            <a:extLst>
              <a:ext uri="{FF2B5EF4-FFF2-40B4-BE49-F238E27FC236}">
                <a16:creationId xmlns:a16="http://schemas.microsoft.com/office/drawing/2014/main" id="{45A6A318-DFF5-9238-A20A-C35EF82F99F8}"/>
              </a:ext>
            </a:extLst>
          </p:cNvPr>
          <p:cNvSpPr txBox="1"/>
          <p:nvPr/>
        </p:nvSpPr>
        <p:spPr>
          <a:xfrm>
            <a:off x="428412" y="1732713"/>
            <a:ext cx="7665720" cy="1323439"/>
          </a:xfrm>
          <a:prstGeom prst="rect">
            <a:avLst/>
          </a:prstGeom>
          <a:noFill/>
        </p:spPr>
        <p:txBody>
          <a:bodyPr wrap="square">
            <a:spAutoFit/>
          </a:bodyPr>
          <a:lstStyle/>
          <a:p>
            <a:r>
              <a:rPr lang="en-US" sz="4000" b="1" dirty="0">
                <a:solidFill>
                  <a:srgbClr val="7030A0"/>
                </a:solidFill>
              </a:rPr>
              <a:t>2. What are the total profits and total sales per quarter?</a:t>
            </a:r>
            <a:endParaRPr lang="en-IN" sz="4000" b="1" dirty="0">
              <a:solidFill>
                <a:srgbClr val="7030A0"/>
              </a:solidFill>
            </a:endParaRPr>
          </a:p>
        </p:txBody>
      </p:sp>
      <p:sp>
        <p:nvSpPr>
          <p:cNvPr id="21" name="TextBox 20">
            <a:extLst>
              <a:ext uri="{FF2B5EF4-FFF2-40B4-BE49-F238E27FC236}">
                <a16:creationId xmlns:a16="http://schemas.microsoft.com/office/drawing/2014/main" id="{F1FADFE2-147F-1916-0539-C58736538F11}"/>
              </a:ext>
            </a:extLst>
          </p:cNvPr>
          <p:cNvSpPr txBox="1"/>
          <p:nvPr/>
        </p:nvSpPr>
        <p:spPr>
          <a:xfrm>
            <a:off x="428411" y="3911702"/>
            <a:ext cx="13387411" cy="6186309"/>
          </a:xfrm>
          <a:prstGeom prst="rect">
            <a:avLst/>
          </a:prstGeom>
          <a:noFill/>
        </p:spPr>
        <p:txBody>
          <a:bodyPr wrap="square">
            <a:spAutoFit/>
          </a:bodyPr>
          <a:lstStyle/>
          <a:p>
            <a:r>
              <a:rPr lang="en-IN" sz="3600" b="1" dirty="0">
                <a:solidFill>
                  <a:srgbClr val="00B0F0"/>
                </a:solidFill>
              </a:rPr>
              <a:t>select</a:t>
            </a:r>
            <a:r>
              <a:rPr lang="en-IN" sz="3600" dirty="0"/>
              <a:t> </a:t>
            </a:r>
            <a:r>
              <a:rPr lang="en-IN" sz="3600" dirty="0" err="1"/>
              <a:t>date_format</a:t>
            </a:r>
            <a:r>
              <a:rPr lang="en-IN" sz="3600" dirty="0"/>
              <a:t>(</a:t>
            </a:r>
            <a:r>
              <a:rPr lang="en-IN" sz="3600" dirty="0" err="1"/>
              <a:t>order_date,"%Y</a:t>
            </a:r>
            <a:r>
              <a:rPr lang="en-IN" sz="3600" dirty="0"/>
              <a:t>") as Year,</a:t>
            </a:r>
          </a:p>
          <a:p>
            <a:r>
              <a:rPr lang="en-IN" sz="3600" b="1" dirty="0">
                <a:solidFill>
                  <a:srgbClr val="00B0F0"/>
                </a:solidFill>
              </a:rPr>
              <a:t>case   </a:t>
            </a:r>
          </a:p>
          <a:p>
            <a:r>
              <a:rPr lang="en-IN" sz="3600" dirty="0"/>
              <a:t>    </a:t>
            </a:r>
            <a:r>
              <a:rPr lang="en-IN" sz="3600" b="1" dirty="0">
                <a:solidFill>
                  <a:srgbClr val="00B0F0"/>
                </a:solidFill>
              </a:rPr>
              <a:t>   when </a:t>
            </a:r>
            <a:r>
              <a:rPr lang="en-IN" sz="3600" dirty="0" err="1"/>
              <a:t>date_format</a:t>
            </a:r>
            <a:r>
              <a:rPr lang="en-IN" sz="3600" dirty="0"/>
              <a:t>(</a:t>
            </a:r>
            <a:r>
              <a:rPr lang="en-IN" sz="3600" dirty="0" err="1"/>
              <a:t>order_date,"%c</a:t>
            </a:r>
            <a:r>
              <a:rPr lang="en-IN" sz="3600" dirty="0"/>
              <a:t>") </a:t>
            </a:r>
            <a:r>
              <a:rPr lang="en-IN" sz="3600" b="1" dirty="0">
                <a:solidFill>
                  <a:srgbClr val="00B0F0"/>
                </a:solidFill>
              </a:rPr>
              <a:t>in</a:t>
            </a:r>
            <a:r>
              <a:rPr lang="en-IN" sz="3600" dirty="0"/>
              <a:t> (1,2,3) </a:t>
            </a:r>
            <a:r>
              <a:rPr lang="en-IN" sz="3600" b="1" dirty="0">
                <a:solidFill>
                  <a:srgbClr val="00B0F0"/>
                </a:solidFill>
              </a:rPr>
              <a:t>then</a:t>
            </a:r>
            <a:r>
              <a:rPr lang="en-IN" sz="3600" dirty="0"/>
              <a:t> "Q1"  </a:t>
            </a:r>
          </a:p>
          <a:p>
            <a:r>
              <a:rPr lang="en-IN" sz="3600" dirty="0"/>
              <a:t>      </a:t>
            </a:r>
            <a:r>
              <a:rPr lang="en-IN" sz="3600" b="1" dirty="0">
                <a:solidFill>
                  <a:srgbClr val="00B0F0"/>
                </a:solidFill>
              </a:rPr>
              <a:t> when </a:t>
            </a:r>
            <a:r>
              <a:rPr lang="en-IN" sz="3600" dirty="0" err="1"/>
              <a:t>date_format</a:t>
            </a:r>
            <a:r>
              <a:rPr lang="en-IN" sz="3600" dirty="0"/>
              <a:t>(</a:t>
            </a:r>
            <a:r>
              <a:rPr lang="en-IN" sz="3600" dirty="0" err="1"/>
              <a:t>order_date,"%c</a:t>
            </a:r>
            <a:r>
              <a:rPr lang="en-IN" sz="3600" dirty="0"/>
              <a:t>")</a:t>
            </a:r>
            <a:r>
              <a:rPr lang="en-IN" sz="3600" b="1" dirty="0">
                <a:solidFill>
                  <a:srgbClr val="00B0F0"/>
                </a:solidFill>
              </a:rPr>
              <a:t> in </a:t>
            </a:r>
            <a:r>
              <a:rPr lang="en-IN" sz="3600" dirty="0"/>
              <a:t>(4,5,6) </a:t>
            </a:r>
            <a:r>
              <a:rPr lang="en-IN" sz="3600" b="1" dirty="0">
                <a:solidFill>
                  <a:srgbClr val="00B0F0"/>
                </a:solidFill>
              </a:rPr>
              <a:t>then</a:t>
            </a:r>
            <a:r>
              <a:rPr lang="en-IN" sz="3600" dirty="0"/>
              <a:t> "Q2"  </a:t>
            </a:r>
          </a:p>
          <a:p>
            <a:r>
              <a:rPr lang="en-IN" sz="3600" dirty="0"/>
              <a:t>      </a:t>
            </a:r>
            <a:r>
              <a:rPr lang="en-IN" sz="3600" b="1" dirty="0">
                <a:solidFill>
                  <a:srgbClr val="00B0F0"/>
                </a:solidFill>
              </a:rPr>
              <a:t> when </a:t>
            </a:r>
            <a:r>
              <a:rPr lang="en-IN" sz="3600" dirty="0" err="1"/>
              <a:t>date_format</a:t>
            </a:r>
            <a:r>
              <a:rPr lang="en-IN" sz="3600" dirty="0"/>
              <a:t>(</a:t>
            </a:r>
            <a:r>
              <a:rPr lang="en-IN" sz="3600" dirty="0" err="1"/>
              <a:t>order_date,"%c</a:t>
            </a:r>
            <a:r>
              <a:rPr lang="en-IN" sz="3600" dirty="0"/>
              <a:t>") </a:t>
            </a:r>
            <a:r>
              <a:rPr lang="en-IN" sz="3600" b="1" dirty="0">
                <a:solidFill>
                  <a:srgbClr val="00B0F0"/>
                </a:solidFill>
              </a:rPr>
              <a:t>in</a:t>
            </a:r>
            <a:r>
              <a:rPr lang="en-IN" sz="3600" dirty="0"/>
              <a:t> (7,8,9) </a:t>
            </a:r>
            <a:r>
              <a:rPr lang="en-IN" sz="3600" b="1" dirty="0">
                <a:solidFill>
                  <a:srgbClr val="00B0F0"/>
                </a:solidFill>
              </a:rPr>
              <a:t>then</a:t>
            </a:r>
            <a:r>
              <a:rPr lang="en-IN" sz="3600" dirty="0"/>
              <a:t> "Q3“</a:t>
            </a:r>
          </a:p>
          <a:p>
            <a:r>
              <a:rPr lang="en-IN" sz="3600" b="1" dirty="0">
                <a:solidFill>
                  <a:srgbClr val="00B0F0"/>
                </a:solidFill>
              </a:rPr>
              <a:t>else </a:t>
            </a:r>
            <a:r>
              <a:rPr lang="en-IN" sz="3600" dirty="0"/>
              <a:t>"Q4“</a:t>
            </a:r>
          </a:p>
          <a:p>
            <a:r>
              <a:rPr lang="en-IN" sz="3600" b="1" dirty="0">
                <a:solidFill>
                  <a:srgbClr val="00B0F0"/>
                </a:solidFill>
              </a:rPr>
              <a:t>end as quarter,</a:t>
            </a:r>
          </a:p>
          <a:p>
            <a:r>
              <a:rPr lang="en-IN" sz="3600" dirty="0"/>
              <a:t>round(sum(profit),2) </a:t>
            </a:r>
            <a:r>
              <a:rPr lang="en-IN" sz="3600" b="1" dirty="0">
                <a:solidFill>
                  <a:srgbClr val="00B0F0"/>
                </a:solidFill>
              </a:rPr>
              <a:t>as</a:t>
            </a:r>
            <a:r>
              <a:rPr lang="en-IN" sz="3600" dirty="0"/>
              <a:t> "Total Profit",</a:t>
            </a:r>
          </a:p>
          <a:p>
            <a:r>
              <a:rPr lang="en-IN" sz="3600" dirty="0"/>
              <a:t>round(sum(sales),2) </a:t>
            </a:r>
            <a:r>
              <a:rPr lang="en-IN" sz="3600" b="1" dirty="0">
                <a:solidFill>
                  <a:srgbClr val="00B0F0"/>
                </a:solidFill>
              </a:rPr>
              <a:t>as</a:t>
            </a:r>
            <a:r>
              <a:rPr lang="en-IN" sz="3600" dirty="0"/>
              <a:t> "Total Sales" </a:t>
            </a:r>
          </a:p>
          <a:p>
            <a:r>
              <a:rPr lang="en-IN" sz="3600" dirty="0"/>
              <a:t>from </a:t>
            </a:r>
            <a:r>
              <a:rPr lang="en-IN" sz="3600" dirty="0" err="1"/>
              <a:t>walmart_sales</a:t>
            </a:r>
            <a:r>
              <a:rPr lang="en-IN" sz="3600" dirty="0"/>
              <a:t> </a:t>
            </a:r>
            <a:r>
              <a:rPr lang="en-IN" sz="3600" b="1" dirty="0">
                <a:solidFill>
                  <a:srgbClr val="00B0F0"/>
                </a:solidFill>
              </a:rPr>
              <a:t>group by </a:t>
            </a:r>
            <a:r>
              <a:rPr lang="en-IN" sz="3600" b="1" dirty="0" err="1">
                <a:solidFill>
                  <a:srgbClr val="00B0F0"/>
                </a:solidFill>
              </a:rPr>
              <a:t>Year,quarter</a:t>
            </a:r>
            <a:endParaRPr lang="en-IN" sz="3600" b="1" dirty="0">
              <a:solidFill>
                <a:srgbClr val="00B0F0"/>
              </a:solidFill>
            </a:endParaRPr>
          </a:p>
          <a:p>
            <a:r>
              <a:rPr lang="en-IN" sz="3600" dirty="0"/>
              <a:t> </a:t>
            </a:r>
            <a:r>
              <a:rPr lang="en-IN" sz="3600" b="1" dirty="0">
                <a:solidFill>
                  <a:srgbClr val="00B0F0"/>
                </a:solidFill>
              </a:rPr>
              <a:t>order by </a:t>
            </a:r>
            <a:r>
              <a:rPr lang="en-IN" sz="3600" b="1" dirty="0" err="1">
                <a:solidFill>
                  <a:srgbClr val="00B0F0"/>
                </a:solidFill>
              </a:rPr>
              <a:t>Year,quarter</a:t>
            </a:r>
            <a:r>
              <a:rPr lang="en-IN" sz="3600" b="1" dirty="0">
                <a:solidFill>
                  <a:srgbClr val="00B0F0"/>
                </a:solidFill>
              </a:rPr>
              <a:t> </a:t>
            </a:r>
            <a:r>
              <a:rPr lang="en-IN" sz="3600" b="1" dirty="0" err="1">
                <a:solidFill>
                  <a:srgbClr val="00B0F0"/>
                </a:solidFill>
              </a:rPr>
              <a:t>asc</a:t>
            </a:r>
            <a:r>
              <a:rPr lang="en-IN" sz="3600" b="1" dirty="0">
                <a:solidFill>
                  <a:srgbClr val="00B0F0"/>
                </a:solidFill>
              </a:rPr>
              <a:t>;</a:t>
            </a:r>
          </a:p>
        </p:txBody>
      </p:sp>
      <p:sp>
        <p:nvSpPr>
          <p:cNvPr id="32" name="TextBox 31">
            <a:extLst>
              <a:ext uri="{FF2B5EF4-FFF2-40B4-BE49-F238E27FC236}">
                <a16:creationId xmlns:a16="http://schemas.microsoft.com/office/drawing/2014/main" id="{1386180A-700E-B111-065A-28BE00085E5A}"/>
              </a:ext>
            </a:extLst>
          </p:cNvPr>
          <p:cNvSpPr txBox="1"/>
          <p:nvPr/>
        </p:nvSpPr>
        <p:spPr>
          <a:xfrm>
            <a:off x="428411" y="10604897"/>
            <a:ext cx="6500623" cy="3539430"/>
          </a:xfrm>
          <a:prstGeom prst="rect">
            <a:avLst/>
          </a:prstGeom>
          <a:noFill/>
        </p:spPr>
        <p:txBody>
          <a:bodyPr wrap="square">
            <a:spAutoFit/>
          </a:bodyPr>
          <a:lstStyle/>
          <a:p>
            <a:r>
              <a:rPr lang="en-US" sz="3200" dirty="0"/>
              <a:t>Now this table will aid us in knowing what quarters were the most profitable to us from 2012–2015. This can help to pave the way for investment and marketing strategies. Computing the table above through Excel gives us the following :</a:t>
            </a:r>
            <a:endParaRPr lang="en-IN" sz="3200" dirty="0"/>
          </a:p>
        </p:txBody>
      </p:sp>
      <p:sp>
        <p:nvSpPr>
          <p:cNvPr id="34" name="TextBox 33">
            <a:extLst>
              <a:ext uri="{FF2B5EF4-FFF2-40B4-BE49-F238E27FC236}">
                <a16:creationId xmlns:a16="http://schemas.microsoft.com/office/drawing/2014/main" id="{7DEB2D5B-EF23-651F-B6B7-26F08C758B19}"/>
              </a:ext>
            </a:extLst>
          </p:cNvPr>
          <p:cNvSpPr txBox="1"/>
          <p:nvPr/>
        </p:nvSpPr>
        <p:spPr>
          <a:xfrm>
            <a:off x="428411" y="16696979"/>
            <a:ext cx="11641669" cy="6740307"/>
          </a:xfrm>
          <a:prstGeom prst="rect">
            <a:avLst/>
          </a:prstGeom>
          <a:noFill/>
        </p:spPr>
        <p:txBody>
          <a:bodyPr wrap="square">
            <a:spAutoFit/>
          </a:bodyPr>
          <a:lstStyle/>
          <a:p>
            <a:endParaRPr lang="en-IN" sz="3600" dirty="0"/>
          </a:p>
          <a:p>
            <a:endParaRPr lang="en-IN" sz="3600" dirty="0"/>
          </a:p>
          <a:p>
            <a:r>
              <a:rPr lang="en-IN" sz="3600" b="1" dirty="0">
                <a:solidFill>
                  <a:srgbClr val="00B0F0"/>
                </a:solidFill>
              </a:rPr>
              <a:t>select case     </a:t>
            </a:r>
          </a:p>
          <a:p>
            <a:r>
              <a:rPr lang="en-IN" sz="3600" b="1" dirty="0">
                <a:solidFill>
                  <a:srgbClr val="00B0F0"/>
                </a:solidFill>
              </a:rPr>
              <a:t> when </a:t>
            </a:r>
            <a:r>
              <a:rPr lang="en-IN" sz="3600" dirty="0" err="1"/>
              <a:t>date_format</a:t>
            </a:r>
            <a:r>
              <a:rPr lang="en-IN" sz="3600" dirty="0"/>
              <a:t>(</a:t>
            </a:r>
            <a:r>
              <a:rPr lang="en-IN" sz="3600" dirty="0" err="1"/>
              <a:t>order_date,"%c</a:t>
            </a:r>
            <a:r>
              <a:rPr lang="en-IN" sz="3600" dirty="0"/>
              <a:t>")</a:t>
            </a:r>
            <a:r>
              <a:rPr lang="en-IN" sz="3600" b="1" dirty="0">
                <a:solidFill>
                  <a:srgbClr val="00B0F0"/>
                </a:solidFill>
              </a:rPr>
              <a:t> in </a:t>
            </a:r>
            <a:r>
              <a:rPr lang="en-IN" sz="3600" dirty="0"/>
              <a:t>(1,2,3) </a:t>
            </a:r>
            <a:r>
              <a:rPr lang="en-IN" sz="3600" b="1" dirty="0">
                <a:solidFill>
                  <a:srgbClr val="00B0F0"/>
                </a:solidFill>
              </a:rPr>
              <a:t>then </a:t>
            </a:r>
            <a:r>
              <a:rPr lang="en-IN" sz="3600" dirty="0"/>
              <a:t>"Q1"           </a:t>
            </a:r>
            <a:r>
              <a:rPr lang="en-IN" sz="3600" b="1" dirty="0">
                <a:solidFill>
                  <a:srgbClr val="00B0F0"/>
                </a:solidFill>
              </a:rPr>
              <a:t>when </a:t>
            </a:r>
            <a:r>
              <a:rPr lang="en-IN" sz="3600" dirty="0" err="1"/>
              <a:t>date_format</a:t>
            </a:r>
            <a:r>
              <a:rPr lang="en-IN" sz="3600" dirty="0"/>
              <a:t>(</a:t>
            </a:r>
            <a:r>
              <a:rPr lang="en-IN" sz="3600" dirty="0" err="1"/>
              <a:t>order_date,"%c</a:t>
            </a:r>
            <a:r>
              <a:rPr lang="en-IN" sz="3600" dirty="0"/>
              <a:t>") </a:t>
            </a:r>
            <a:r>
              <a:rPr lang="en-IN" sz="3600" b="1" dirty="0">
                <a:solidFill>
                  <a:srgbClr val="00B0F0"/>
                </a:solidFill>
              </a:rPr>
              <a:t>in</a:t>
            </a:r>
            <a:r>
              <a:rPr lang="en-IN" sz="3600" dirty="0"/>
              <a:t> (4,5,6)</a:t>
            </a:r>
            <a:r>
              <a:rPr lang="en-IN" sz="3600" b="1" dirty="0">
                <a:solidFill>
                  <a:srgbClr val="00B0F0"/>
                </a:solidFill>
              </a:rPr>
              <a:t> then </a:t>
            </a:r>
            <a:r>
              <a:rPr lang="en-IN" sz="3600" dirty="0"/>
              <a:t>"Q2"        </a:t>
            </a:r>
            <a:r>
              <a:rPr lang="en-IN" sz="3600" b="1" dirty="0">
                <a:solidFill>
                  <a:srgbClr val="00B0F0"/>
                </a:solidFill>
              </a:rPr>
              <a:t>when</a:t>
            </a:r>
            <a:r>
              <a:rPr lang="en-IN" sz="3600" dirty="0"/>
              <a:t> </a:t>
            </a:r>
            <a:r>
              <a:rPr lang="en-IN" sz="3600" dirty="0" err="1"/>
              <a:t>date_format</a:t>
            </a:r>
            <a:r>
              <a:rPr lang="en-IN" sz="3600" dirty="0"/>
              <a:t>(</a:t>
            </a:r>
            <a:r>
              <a:rPr lang="en-IN" sz="3600" dirty="0" err="1"/>
              <a:t>order_date,"%c</a:t>
            </a:r>
            <a:r>
              <a:rPr lang="en-IN" sz="3600" dirty="0"/>
              <a:t>")</a:t>
            </a:r>
            <a:r>
              <a:rPr lang="en-IN" sz="3600" b="1" dirty="0">
                <a:solidFill>
                  <a:srgbClr val="00B0F0"/>
                </a:solidFill>
              </a:rPr>
              <a:t> in </a:t>
            </a:r>
            <a:r>
              <a:rPr lang="en-IN" sz="3600" dirty="0"/>
              <a:t>(7,8,9)</a:t>
            </a:r>
            <a:r>
              <a:rPr lang="en-IN" sz="3600" b="1" dirty="0">
                <a:solidFill>
                  <a:srgbClr val="00B0F0"/>
                </a:solidFill>
              </a:rPr>
              <a:t> then </a:t>
            </a:r>
            <a:r>
              <a:rPr lang="en-IN" sz="3600" dirty="0"/>
              <a:t>"Q3"     </a:t>
            </a:r>
            <a:r>
              <a:rPr lang="en-IN" sz="3600" b="1" dirty="0">
                <a:solidFill>
                  <a:srgbClr val="00B0F0"/>
                </a:solidFill>
              </a:rPr>
              <a:t>else</a:t>
            </a:r>
            <a:r>
              <a:rPr lang="en-IN" sz="3600" dirty="0"/>
              <a:t> "Q4" </a:t>
            </a:r>
          </a:p>
          <a:p>
            <a:r>
              <a:rPr lang="en-IN" sz="3600" dirty="0"/>
              <a:t> </a:t>
            </a:r>
            <a:r>
              <a:rPr lang="en-IN" sz="3600" b="1" dirty="0">
                <a:solidFill>
                  <a:srgbClr val="00B0F0"/>
                </a:solidFill>
              </a:rPr>
              <a:t>end as Quarter,</a:t>
            </a:r>
          </a:p>
          <a:p>
            <a:r>
              <a:rPr lang="en-IN" sz="3600" dirty="0"/>
              <a:t>round(sum(profit),0)</a:t>
            </a:r>
            <a:r>
              <a:rPr lang="en-IN" sz="3600" b="1" dirty="0">
                <a:solidFill>
                  <a:srgbClr val="00B0F0"/>
                </a:solidFill>
              </a:rPr>
              <a:t> as </a:t>
            </a:r>
            <a:r>
              <a:rPr lang="en-IN" sz="3600" dirty="0"/>
              <a:t>"Total Profit",    </a:t>
            </a:r>
          </a:p>
          <a:p>
            <a:r>
              <a:rPr lang="en-IN" sz="3600" dirty="0"/>
              <a:t> round(sum(sales),0) </a:t>
            </a:r>
            <a:r>
              <a:rPr lang="en-IN" sz="3600" b="1" dirty="0">
                <a:solidFill>
                  <a:srgbClr val="00B0F0"/>
                </a:solidFill>
              </a:rPr>
              <a:t>as </a:t>
            </a:r>
            <a:r>
              <a:rPr lang="en-IN" sz="3600" dirty="0"/>
              <a:t>"Total Sales“</a:t>
            </a:r>
          </a:p>
          <a:p>
            <a:r>
              <a:rPr lang="en-IN" sz="3600" b="1" dirty="0">
                <a:solidFill>
                  <a:srgbClr val="00B0F0"/>
                </a:solidFill>
              </a:rPr>
              <a:t> from </a:t>
            </a:r>
            <a:r>
              <a:rPr lang="en-IN" sz="3600" dirty="0" err="1"/>
              <a:t>walmart_sales</a:t>
            </a:r>
            <a:r>
              <a:rPr lang="en-IN" sz="3600" dirty="0"/>
              <a:t> </a:t>
            </a:r>
            <a:r>
              <a:rPr lang="en-IN" sz="3600" b="1" dirty="0">
                <a:solidFill>
                  <a:srgbClr val="00B0F0"/>
                </a:solidFill>
              </a:rPr>
              <a:t>group by quarter </a:t>
            </a:r>
          </a:p>
          <a:p>
            <a:r>
              <a:rPr lang="en-IN" sz="3600" b="1" dirty="0">
                <a:solidFill>
                  <a:srgbClr val="00B0F0"/>
                </a:solidFill>
              </a:rPr>
              <a:t>order by quarter;</a:t>
            </a:r>
          </a:p>
        </p:txBody>
      </p:sp>
    </p:spTree>
    <p:extLst>
      <p:ext uri="{BB962C8B-B14F-4D97-AF65-F5344CB8AC3E}">
        <p14:creationId xmlns:p14="http://schemas.microsoft.com/office/powerpoint/2010/main" val="313073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29347" y="0"/>
            <a:ext cx="14628971" cy="26009600"/>
          </a:xfrm>
          <a:prstGeom prst="rect">
            <a:avLst/>
          </a:prstGeom>
          <a:solidFill>
            <a:srgbClr val="FDFAF7"/>
          </a:solidFill>
          <a:ln/>
        </p:spPr>
        <p:txBody>
          <a:bodyPr/>
          <a:lstStyle/>
          <a:p>
            <a:endParaRPr lang="en-IN"/>
          </a:p>
        </p:txBody>
      </p:sp>
      <p:sp>
        <p:nvSpPr>
          <p:cNvPr id="5" name="Shape 2"/>
          <p:cNvSpPr/>
          <p:nvPr/>
        </p:nvSpPr>
        <p:spPr>
          <a:xfrm>
            <a:off x="305096" y="2084055"/>
            <a:ext cx="13771245" cy="2795622"/>
          </a:xfrm>
          <a:prstGeom prst="rect">
            <a:avLst/>
          </a:prstGeom>
          <a:solidFill>
            <a:srgbClr val="FDFAF7">
              <a:alpha val="85000"/>
            </a:srgbClr>
          </a:solidFill>
          <a:ln/>
        </p:spPr>
        <p:txBody>
          <a:bodyPr/>
          <a:lstStyle/>
          <a:p>
            <a:r>
              <a:rPr lang="en-IN" sz="3600" dirty="0"/>
              <a:t>The data above shows that the period of October, November and December consistently emerge as our peak selling months , generating the highest profits.  </a:t>
            </a:r>
            <a:r>
              <a:rPr lang="en-IN" sz="3600" dirty="0" err="1"/>
              <a:t>Analyzing</a:t>
            </a:r>
            <a:r>
              <a:rPr lang="en-IN" sz="3600" dirty="0"/>
              <a:t> this table provides valuable insights for crafting operational strategies, akin to observing a stock market rally from January to December, followed by a downturn in the initial three months. Let’s get into the regions.</a:t>
            </a:r>
          </a:p>
        </p:txBody>
      </p:sp>
      <p:sp>
        <p:nvSpPr>
          <p:cNvPr id="7" name="Shape 4"/>
          <p:cNvSpPr/>
          <p:nvPr/>
        </p:nvSpPr>
        <p:spPr>
          <a:xfrm>
            <a:off x="1359694" y="9047016"/>
            <a:ext cx="52745" cy="6779247"/>
          </a:xfrm>
          <a:prstGeom prst="roundRect">
            <a:avLst>
              <a:gd name="adj" fmla="val 225153"/>
            </a:avLst>
          </a:prstGeom>
          <a:solidFill>
            <a:srgbClr val="C6BDDA"/>
          </a:solidFill>
          <a:ln/>
        </p:spPr>
        <p:txBody>
          <a:bodyPr/>
          <a:lstStyle/>
          <a:p>
            <a:endParaRPr lang="en-IN"/>
          </a:p>
        </p:txBody>
      </p:sp>
      <p:sp>
        <p:nvSpPr>
          <p:cNvPr id="14" name="Shape 11"/>
          <p:cNvSpPr/>
          <p:nvPr/>
        </p:nvSpPr>
        <p:spPr>
          <a:xfrm>
            <a:off x="1115556" y="11762796"/>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25" name="Text 3">
            <a:extLst>
              <a:ext uri="{FF2B5EF4-FFF2-40B4-BE49-F238E27FC236}">
                <a16:creationId xmlns:a16="http://schemas.microsoft.com/office/drawing/2014/main" id="{32FDC3C9-2763-F9AB-1E81-5E30A1697833}"/>
              </a:ext>
            </a:extLst>
          </p:cNvPr>
          <p:cNvSpPr/>
          <p:nvPr/>
        </p:nvSpPr>
        <p:spPr>
          <a:xfrm>
            <a:off x="305096" y="6264412"/>
            <a:ext cx="11696834" cy="628374"/>
          </a:xfrm>
          <a:prstGeom prst="rect">
            <a:avLst/>
          </a:prstGeom>
          <a:noFill/>
          <a:ln/>
        </p:spPr>
        <p:txBody>
          <a:bodyPr wrap="none" rtlCol="0" anchor="t"/>
          <a:lstStyle/>
          <a:p>
            <a:r>
              <a:rPr lang="en-US" sz="3600" b="1" dirty="0">
                <a:solidFill>
                  <a:srgbClr val="7030A0"/>
                </a:solidFill>
              </a:rPr>
              <a:t>3. What region generates the highest sales and profits ?</a:t>
            </a:r>
          </a:p>
        </p:txBody>
      </p:sp>
      <p:sp>
        <p:nvSpPr>
          <p:cNvPr id="26" name="Shape 5">
            <a:extLst>
              <a:ext uri="{FF2B5EF4-FFF2-40B4-BE49-F238E27FC236}">
                <a16:creationId xmlns:a16="http://schemas.microsoft.com/office/drawing/2014/main" id="{2C15CD42-7C76-D8BB-F551-16CE14740FEB}"/>
              </a:ext>
            </a:extLst>
          </p:cNvPr>
          <p:cNvSpPr/>
          <p:nvPr/>
        </p:nvSpPr>
        <p:spPr>
          <a:xfrm>
            <a:off x="1682889" y="9430432"/>
            <a:ext cx="923568" cy="52750"/>
          </a:xfrm>
          <a:prstGeom prst="roundRect">
            <a:avLst>
              <a:gd name="adj" fmla="val 225131"/>
            </a:avLst>
          </a:prstGeom>
          <a:solidFill>
            <a:srgbClr val="C6BDDA"/>
          </a:solidFill>
          <a:ln/>
        </p:spPr>
        <p:txBody>
          <a:bodyPr/>
          <a:lstStyle/>
          <a:p>
            <a:endParaRPr lang="en-IN"/>
          </a:p>
        </p:txBody>
      </p:sp>
      <p:sp>
        <p:nvSpPr>
          <p:cNvPr id="28" name="Shape 10">
            <a:extLst>
              <a:ext uri="{FF2B5EF4-FFF2-40B4-BE49-F238E27FC236}">
                <a16:creationId xmlns:a16="http://schemas.microsoft.com/office/drawing/2014/main" id="{2203F874-DB18-711E-0C18-FA26963A39BB}"/>
              </a:ext>
            </a:extLst>
          </p:cNvPr>
          <p:cNvSpPr/>
          <p:nvPr/>
        </p:nvSpPr>
        <p:spPr>
          <a:xfrm>
            <a:off x="1682889" y="12059708"/>
            <a:ext cx="923568" cy="52750"/>
          </a:xfrm>
          <a:prstGeom prst="roundRect">
            <a:avLst>
              <a:gd name="adj" fmla="val 225131"/>
            </a:avLst>
          </a:prstGeom>
          <a:solidFill>
            <a:srgbClr val="C6BDDA"/>
          </a:solidFill>
          <a:ln/>
        </p:spPr>
        <p:txBody>
          <a:bodyPr/>
          <a:lstStyle/>
          <a:p>
            <a:endParaRPr lang="en-IN"/>
          </a:p>
        </p:txBody>
      </p:sp>
      <p:sp>
        <p:nvSpPr>
          <p:cNvPr id="29" name="Shape 15">
            <a:extLst>
              <a:ext uri="{FF2B5EF4-FFF2-40B4-BE49-F238E27FC236}">
                <a16:creationId xmlns:a16="http://schemas.microsoft.com/office/drawing/2014/main" id="{0F60DFDA-4B51-306D-5EAD-63EBD3E2640F}"/>
              </a:ext>
            </a:extLst>
          </p:cNvPr>
          <p:cNvSpPr/>
          <p:nvPr/>
        </p:nvSpPr>
        <p:spPr>
          <a:xfrm>
            <a:off x="1682889" y="14266628"/>
            <a:ext cx="923568" cy="52750"/>
          </a:xfrm>
          <a:prstGeom prst="roundRect">
            <a:avLst>
              <a:gd name="adj" fmla="val 225131"/>
            </a:avLst>
          </a:prstGeom>
          <a:solidFill>
            <a:srgbClr val="C6BDDA"/>
          </a:solidFill>
          <a:ln/>
        </p:spPr>
        <p:txBody>
          <a:bodyPr/>
          <a:lstStyle/>
          <a:p>
            <a:endParaRPr lang="en-IN"/>
          </a:p>
        </p:txBody>
      </p:sp>
      <p:sp>
        <p:nvSpPr>
          <p:cNvPr id="30" name="Shape 16">
            <a:extLst>
              <a:ext uri="{FF2B5EF4-FFF2-40B4-BE49-F238E27FC236}">
                <a16:creationId xmlns:a16="http://schemas.microsoft.com/office/drawing/2014/main" id="{2DB111B6-CE50-0B1E-D392-6210758E317C}"/>
              </a:ext>
            </a:extLst>
          </p:cNvPr>
          <p:cNvSpPr/>
          <p:nvPr/>
        </p:nvSpPr>
        <p:spPr>
          <a:xfrm>
            <a:off x="1089124" y="13996151"/>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33" name="Shape 6">
            <a:extLst>
              <a:ext uri="{FF2B5EF4-FFF2-40B4-BE49-F238E27FC236}">
                <a16:creationId xmlns:a16="http://schemas.microsoft.com/office/drawing/2014/main" id="{EF501826-3A04-3F3C-1D13-D3C29D271963}"/>
              </a:ext>
            </a:extLst>
          </p:cNvPr>
          <p:cNvSpPr/>
          <p:nvPr/>
        </p:nvSpPr>
        <p:spPr>
          <a:xfrm>
            <a:off x="1115556" y="9172399"/>
            <a:ext cx="593765" cy="593823"/>
          </a:xfrm>
          <a:prstGeom prst="roundRect">
            <a:avLst>
              <a:gd name="adj" fmla="val 20001"/>
            </a:avLst>
          </a:prstGeom>
          <a:solidFill>
            <a:srgbClr val="E0D7F4"/>
          </a:solidFill>
          <a:ln w="15240">
            <a:solidFill>
              <a:srgbClr val="C6BDDA"/>
            </a:solidFill>
            <a:prstDash val="solid"/>
          </a:ln>
        </p:spPr>
        <p:txBody>
          <a:bodyPr/>
          <a:lstStyle/>
          <a:p>
            <a:endParaRPr lang="en-IN"/>
          </a:p>
        </p:txBody>
      </p:sp>
      <p:sp>
        <p:nvSpPr>
          <p:cNvPr id="35" name="Text 7">
            <a:extLst>
              <a:ext uri="{FF2B5EF4-FFF2-40B4-BE49-F238E27FC236}">
                <a16:creationId xmlns:a16="http://schemas.microsoft.com/office/drawing/2014/main" id="{DDC720DB-C461-E4B6-2C46-AA3FEA850A24}"/>
              </a:ext>
            </a:extLst>
          </p:cNvPr>
          <p:cNvSpPr/>
          <p:nvPr/>
        </p:nvSpPr>
        <p:spPr>
          <a:xfrm>
            <a:off x="1324422" y="9199416"/>
            <a:ext cx="148828"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1</a:t>
            </a:r>
            <a:endParaRPr lang="en-US" sz="3117" dirty="0"/>
          </a:p>
        </p:txBody>
      </p:sp>
      <p:sp>
        <p:nvSpPr>
          <p:cNvPr id="36" name="Text 17">
            <a:extLst>
              <a:ext uri="{FF2B5EF4-FFF2-40B4-BE49-F238E27FC236}">
                <a16:creationId xmlns:a16="http://schemas.microsoft.com/office/drawing/2014/main" id="{E502C24F-43A9-05B9-4928-22183F23E5E5}"/>
              </a:ext>
            </a:extLst>
          </p:cNvPr>
          <p:cNvSpPr/>
          <p:nvPr/>
        </p:nvSpPr>
        <p:spPr>
          <a:xfrm>
            <a:off x="1305521" y="14045567"/>
            <a:ext cx="225266" cy="494872"/>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cs typeface="p22-mackinac-pro" pitchFamily="34" charset="-120"/>
              </a:rPr>
              <a:t>3</a:t>
            </a:r>
            <a:endParaRPr lang="en-US" sz="3117" dirty="0"/>
          </a:p>
        </p:txBody>
      </p:sp>
      <p:sp>
        <p:nvSpPr>
          <p:cNvPr id="37" name="Text 17">
            <a:extLst>
              <a:ext uri="{FF2B5EF4-FFF2-40B4-BE49-F238E27FC236}">
                <a16:creationId xmlns:a16="http://schemas.microsoft.com/office/drawing/2014/main" id="{07583249-39F5-2986-3D25-0EDE4089C4BB}"/>
              </a:ext>
            </a:extLst>
          </p:cNvPr>
          <p:cNvSpPr/>
          <p:nvPr/>
        </p:nvSpPr>
        <p:spPr>
          <a:xfrm>
            <a:off x="1117997" y="11815546"/>
            <a:ext cx="593765" cy="593823"/>
          </a:xfrm>
          <a:prstGeom prst="rect">
            <a:avLst/>
          </a:prstGeom>
          <a:noFill/>
          <a:ln/>
        </p:spPr>
        <p:txBody>
          <a:bodyPr wrap="none" rtlCol="0" anchor="t"/>
          <a:lstStyle/>
          <a:p>
            <a:pPr marL="0" indent="0" algn="ctr">
              <a:lnSpc>
                <a:spcPts val="3896"/>
              </a:lnSpc>
              <a:buNone/>
            </a:pPr>
            <a:r>
              <a:rPr lang="en-US" sz="3117" b="1" kern="0" spc="-94" dirty="0">
                <a:solidFill>
                  <a:srgbClr val="272525"/>
                </a:solidFill>
                <a:latin typeface="p22-mackinac-pro" pitchFamily="34" charset="0"/>
                <a:ea typeface="p22-mackinac-pro" pitchFamily="34" charset="-122"/>
              </a:rPr>
              <a:t>2</a:t>
            </a:r>
            <a:endParaRPr lang="en-US" sz="3117" dirty="0"/>
          </a:p>
        </p:txBody>
      </p:sp>
      <p:sp>
        <p:nvSpPr>
          <p:cNvPr id="39" name="TextBox 38">
            <a:extLst>
              <a:ext uri="{FF2B5EF4-FFF2-40B4-BE49-F238E27FC236}">
                <a16:creationId xmlns:a16="http://schemas.microsoft.com/office/drawing/2014/main" id="{AD70A7DE-5F37-1BF1-528E-6F3DCA5D252A}"/>
              </a:ext>
            </a:extLst>
          </p:cNvPr>
          <p:cNvSpPr txBox="1"/>
          <p:nvPr/>
        </p:nvSpPr>
        <p:spPr>
          <a:xfrm>
            <a:off x="3644262" y="8109238"/>
            <a:ext cx="10038727" cy="3170099"/>
          </a:xfrm>
          <a:prstGeom prst="rect">
            <a:avLst/>
          </a:prstGeom>
          <a:noFill/>
        </p:spPr>
        <p:txBody>
          <a:bodyPr wrap="square">
            <a:spAutoFit/>
          </a:bodyPr>
          <a:lstStyle/>
          <a:p>
            <a:r>
              <a:rPr lang="en-US" sz="4000" b="1" dirty="0">
                <a:solidFill>
                  <a:srgbClr val="00B0F0"/>
                </a:solidFill>
              </a:rPr>
              <a:t>select </a:t>
            </a:r>
            <a:r>
              <a:rPr lang="en-US" sz="4000" dirty="0" err="1"/>
              <a:t>Region,round</a:t>
            </a:r>
            <a:r>
              <a:rPr lang="en-US" sz="4000" dirty="0"/>
              <a:t>(sum(sales),2) </a:t>
            </a:r>
            <a:r>
              <a:rPr lang="en-US" sz="4000" b="1" dirty="0">
                <a:solidFill>
                  <a:srgbClr val="00B0F0"/>
                </a:solidFill>
              </a:rPr>
              <a:t>as </a:t>
            </a:r>
            <a:r>
              <a:rPr lang="en-US" sz="4000" dirty="0"/>
              <a:t>"Total Sales",</a:t>
            </a:r>
          </a:p>
          <a:p>
            <a:r>
              <a:rPr lang="en-US" sz="4000" dirty="0"/>
              <a:t>round(sum(profit),2) </a:t>
            </a:r>
            <a:r>
              <a:rPr lang="en-US" sz="4000" b="1" dirty="0">
                <a:solidFill>
                  <a:srgbClr val="00B0F0"/>
                </a:solidFill>
              </a:rPr>
              <a:t>as</a:t>
            </a:r>
            <a:r>
              <a:rPr lang="en-US" sz="4000" dirty="0"/>
              <a:t> </a:t>
            </a:r>
            <a:r>
              <a:rPr lang="en-US" sz="4000" dirty="0" err="1"/>
              <a:t>Total_Profit</a:t>
            </a:r>
            <a:endParaRPr lang="en-US" sz="4000" dirty="0"/>
          </a:p>
          <a:p>
            <a:r>
              <a:rPr lang="en-US" sz="4000" b="1" dirty="0">
                <a:solidFill>
                  <a:srgbClr val="00B0F0"/>
                </a:solidFill>
              </a:rPr>
              <a:t>from </a:t>
            </a:r>
            <a:r>
              <a:rPr lang="en-US" sz="4000" dirty="0" err="1"/>
              <a:t>walmart_sales</a:t>
            </a:r>
            <a:endParaRPr lang="en-US" sz="4000" dirty="0"/>
          </a:p>
          <a:p>
            <a:r>
              <a:rPr lang="en-US" sz="4000" b="1" dirty="0">
                <a:solidFill>
                  <a:srgbClr val="00B0F0"/>
                </a:solidFill>
              </a:rPr>
              <a:t> group by </a:t>
            </a:r>
            <a:r>
              <a:rPr lang="en-US" sz="4000" dirty="0"/>
              <a:t>region </a:t>
            </a:r>
            <a:r>
              <a:rPr lang="en-US" sz="4000" b="1" dirty="0">
                <a:solidFill>
                  <a:srgbClr val="00B0F0"/>
                </a:solidFill>
              </a:rPr>
              <a:t>order by </a:t>
            </a:r>
            <a:r>
              <a:rPr lang="en-US" sz="4000" dirty="0" err="1"/>
              <a:t>Total_Profit</a:t>
            </a:r>
            <a:r>
              <a:rPr lang="en-US" sz="4000" b="1" dirty="0">
                <a:solidFill>
                  <a:srgbClr val="00B0F0"/>
                </a:solidFill>
              </a:rPr>
              <a:t> desc</a:t>
            </a:r>
            <a:r>
              <a:rPr lang="en-US" sz="4000" dirty="0"/>
              <a:t>;</a:t>
            </a:r>
            <a:endParaRPr lang="en-IN" sz="4000" dirty="0"/>
          </a:p>
        </p:txBody>
      </p:sp>
      <p:pic>
        <p:nvPicPr>
          <p:cNvPr id="41" name="Picture 40" descr="A screenshot of a graph&#10;&#10;Description automatically generated">
            <a:extLst>
              <a:ext uri="{FF2B5EF4-FFF2-40B4-BE49-F238E27FC236}">
                <a16:creationId xmlns:a16="http://schemas.microsoft.com/office/drawing/2014/main" id="{734A15BC-F8DD-7C0F-E7F1-564335426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20" y="12724348"/>
            <a:ext cx="9317623" cy="3388226"/>
          </a:xfrm>
          <a:prstGeom prst="rect">
            <a:avLst/>
          </a:prstGeom>
        </p:spPr>
      </p:pic>
      <p:sp>
        <p:nvSpPr>
          <p:cNvPr id="42" name="TextBox 41">
            <a:extLst>
              <a:ext uri="{FF2B5EF4-FFF2-40B4-BE49-F238E27FC236}">
                <a16:creationId xmlns:a16="http://schemas.microsoft.com/office/drawing/2014/main" id="{2EA7A74A-481D-97E4-0A9C-773EC3414985}"/>
              </a:ext>
            </a:extLst>
          </p:cNvPr>
          <p:cNvSpPr txBox="1"/>
          <p:nvPr/>
        </p:nvSpPr>
        <p:spPr>
          <a:xfrm>
            <a:off x="6046424" y="16384083"/>
            <a:ext cx="5955506" cy="584775"/>
          </a:xfrm>
          <a:prstGeom prst="rect">
            <a:avLst/>
          </a:prstGeom>
          <a:noFill/>
        </p:spPr>
        <p:txBody>
          <a:bodyPr wrap="square">
            <a:spAutoFit/>
          </a:bodyPr>
          <a:lstStyle/>
          <a:p>
            <a:r>
              <a:rPr lang="en-US" sz="3200" dirty="0"/>
              <a:t>Total Profits and Sales by Region</a:t>
            </a:r>
            <a:endParaRPr lang="en-IN" sz="3200" dirty="0"/>
          </a:p>
        </p:txBody>
      </p:sp>
      <p:sp>
        <p:nvSpPr>
          <p:cNvPr id="44" name="TextBox 43">
            <a:extLst>
              <a:ext uri="{FF2B5EF4-FFF2-40B4-BE49-F238E27FC236}">
                <a16:creationId xmlns:a16="http://schemas.microsoft.com/office/drawing/2014/main" id="{1D0F6B7B-B215-2F78-5831-BCB32E6B2FDA}"/>
              </a:ext>
            </a:extLst>
          </p:cNvPr>
          <p:cNvSpPr txBox="1"/>
          <p:nvPr/>
        </p:nvSpPr>
        <p:spPr>
          <a:xfrm>
            <a:off x="584656" y="18111453"/>
            <a:ext cx="13461087" cy="6740307"/>
          </a:xfrm>
          <a:prstGeom prst="rect">
            <a:avLst/>
          </a:prstGeom>
          <a:noFill/>
        </p:spPr>
        <p:txBody>
          <a:bodyPr wrap="square">
            <a:spAutoFit/>
          </a:bodyPr>
          <a:lstStyle/>
          <a:p>
            <a:r>
              <a:rPr lang="en-US" sz="3600" b="0" i="0" dirty="0">
                <a:solidFill>
                  <a:srgbClr val="0D0D0D"/>
                </a:solidFill>
                <a:effectLst/>
                <a:highlight>
                  <a:srgbClr val="FFFFFF"/>
                </a:highlight>
                <a:latin typeface="Söhne"/>
              </a:rPr>
              <a:t>We can observe above that the Central region is the one with the most sales and brings us in the highest profits. The </a:t>
            </a:r>
            <a:r>
              <a:rPr lang="en-US" sz="3600" dirty="0">
                <a:solidFill>
                  <a:srgbClr val="0D0D0D"/>
                </a:solidFill>
                <a:highlight>
                  <a:srgbClr val="FFFFFF"/>
                </a:highlight>
                <a:latin typeface="Söhne"/>
              </a:rPr>
              <a:t>south</a:t>
            </a:r>
            <a:r>
              <a:rPr lang="en-US" sz="3600" b="0" i="0" dirty="0">
                <a:solidFill>
                  <a:srgbClr val="0D0D0D"/>
                </a:solidFill>
                <a:effectLst/>
                <a:highlight>
                  <a:srgbClr val="FFFFFF"/>
                </a:highlight>
                <a:latin typeface="Söhne"/>
              </a:rPr>
              <a:t> region is pretty good looking for our company too</a:t>
            </a:r>
            <a:r>
              <a:rPr lang="en-US" sz="3600" dirty="0">
                <a:solidFill>
                  <a:srgbClr val="0D0D0D"/>
                </a:solidFill>
                <a:highlight>
                  <a:srgbClr val="FFFFFF"/>
                </a:highlight>
                <a:latin typeface="Söhne"/>
              </a:rPr>
              <a:t> because less sales but more profit generate</a:t>
            </a:r>
            <a:r>
              <a:rPr lang="en-US" sz="3600" b="0" i="0" dirty="0">
                <a:solidFill>
                  <a:srgbClr val="0D0D0D"/>
                </a:solidFill>
                <a:effectLst/>
                <a:highlight>
                  <a:srgbClr val="FFFFFF"/>
                </a:highlight>
                <a:latin typeface="Söhne"/>
              </a:rPr>
              <a:t>. Those 2 regions are definitely areas of interest if we want to maximize our profits and expand our business. Concerning the </a:t>
            </a:r>
            <a:r>
              <a:rPr lang="en-US" sz="3600" dirty="0">
                <a:solidFill>
                  <a:srgbClr val="0D0D0D"/>
                </a:solidFill>
                <a:highlight>
                  <a:srgbClr val="FFFFFF"/>
                </a:highlight>
                <a:latin typeface="Söhne"/>
              </a:rPr>
              <a:t>East</a:t>
            </a:r>
            <a:r>
              <a:rPr lang="en-US" sz="3600" b="0" i="0" dirty="0">
                <a:solidFill>
                  <a:srgbClr val="0D0D0D"/>
                </a:solidFill>
                <a:effectLst/>
                <a:highlight>
                  <a:srgbClr val="FFFFFF"/>
                </a:highlight>
                <a:latin typeface="Söhne"/>
              </a:rPr>
              <a:t> region, we do not gain a lot of revenue but still the profits are there. It is the </a:t>
            </a:r>
            <a:r>
              <a:rPr lang="en-US" sz="3600" dirty="0">
                <a:solidFill>
                  <a:srgbClr val="0D0D0D"/>
                </a:solidFill>
                <a:highlight>
                  <a:srgbClr val="FFFFFF"/>
                </a:highlight>
                <a:latin typeface="Söhne"/>
              </a:rPr>
              <a:t>West</a:t>
            </a:r>
            <a:r>
              <a:rPr lang="en-US" sz="3600" b="0" i="0" dirty="0">
                <a:solidFill>
                  <a:srgbClr val="0D0D0D"/>
                </a:solidFill>
                <a:effectLst/>
                <a:highlight>
                  <a:srgbClr val="FFFFFF"/>
                </a:highlight>
                <a:latin typeface="Söhne"/>
              </a:rPr>
              <a:t> region that is quite alarming as we generate way more revenue than the </a:t>
            </a:r>
            <a:r>
              <a:rPr lang="en-US" sz="3600" dirty="0">
                <a:solidFill>
                  <a:srgbClr val="0D0D0D"/>
                </a:solidFill>
                <a:highlight>
                  <a:srgbClr val="FFFFFF"/>
                </a:highlight>
                <a:latin typeface="Söhne"/>
              </a:rPr>
              <a:t>East</a:t>
            </a:r>
            <a:r>
              <a:rPr lang="en-US" sz="3600" b="0" i="0" dirty="0">
                <a:solidFill>
                  <a:srgbClr val="0D0D0D"/>
                </a:solidFill>
                <a:effectLst/>
                <a:highlight>
                  <a:srgbClr val="FFFFFF"/>
                </a:highlight>
                <a:latin typeface="Söhne"/>
              </a:rPr>
              <a:t> region but do not make at least the same profits over there. The  </a:t>
            </a:r>
            <a:r>
              <a:rPr lang="en-US" sz="3600" dirty="0">
                <a:solidFill>
                  <a:srgbClr val="0D0D0D"/>
                </a:solidFill>
                <a:highlight>
                  <a:srgbClr val="FFFFFF"/>
                </a:highlight>
                <a:latin typeface="Söhne"/>
              </a:rPr>
              <a:t>West</a:t>
            </a:r>
            <a:r>
              <a:rPr lang="en-US" sz="3600" b="0" i="0" dirty="0">
                <a:solidFill>
                  <a:srgbClr val="0D0D0D"/>
                </a:solidFill>
                <a:effectLst/>
                <a:highlight>
                  <a:srgbClr val="FFFFFF"/>
                </a:highlight>
                <a:latin typeface="Söhne"/>
              </a:rPr>
              <a:t>  region should be on our watchlist as we could start to think on how we could maybe put our resources in the other regions instead. Let’s observe each regions profit margins for further analysis with the following code:</a:t>
            </a:r>
            <a:endParaRPr lang="en-IN" sz="3600" dirty="0"/>
          </a:p>
        </p:txBody>
      </p:sp>
      <p:pic>
        <p:nvPicPr>
          <p:cNvPr id="46" name="Image 0" descr="preencoded.png">
            <a:extLst>
              <a:ext uri="{FF2B5EF4-FFF2-40B4-BE49-F238E27FC236}">
                <a16:creationId xmlns:a16="http://schemas.microsoft.com/office/drawing/2014/main" id="{C441429E-1102-3C00-8447-A98D81686A8F}"/>
              </a:ext>
            </a:extLst>
          </p:cNvPr>
          <p:cNvPicPr>
            <a:picLocks noChangeAspect="1"/>
          </p:cNvPicPr>
          <p:nvPr/>
        </p:nvPicPr>
        <p:blipFill>
          <a:blip r:embed="rId4"/>
          <a:stretch>
            <a:fillRect/>
          </a:stretch>
        </p:blipFill>
        <p:spPr>
          <a:xfrm>
            <a:off x="180874" y="8231713"/>
            <a:ext cx="3175111" cy="9431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descr="A logo on a black background&#10;&#10;Description automatically generated">
            <a:extLst>
              <a:ext uri="{FF2B5EF4-FFF2-40B4-BE49-F238E27FC236}">
                <a16:creationId xmlns:a16="http://schemas.microsoft.com/office/drawing/2014/main" id="{9ECE6D82-2FD7-2920-67F3-E6E7913AE770}"/>
              </a:ext>
            </a:extLst>
          </p:cNvPr>
          <p:cNvPicPr>
            <a:picLocks noChangeAspect="1"/>
          </p:cNvPicPr>
          <p:nvPr/>
        </p:nvPicPr>
        <p:blipFill>
          <a:blip r:embed="rId5"/>
          <a:stretch>
            <a:fillRect/>
          </a:stretch>
        </p:blipFill>
        <p:spPr>
          <a:xfrm>
            <a:off x="10096930" y="-1103611"/>
            <a:ext cx="3810000" cy="3810000"/>
          </a:xfrm>
          <a:prstGeom prst="rect">
            <a:avLst/>
          </a:prstGeom>
        </p:spPr>
      </p:pic>
    </p:spTree>
    <p:extLst>
      <p:ext uri="{BB962C8B-B14F-4D97-AF65-F5344CB8AC3E}">
        <p14:creationId xmlns:p14="http://schemas.microsoft.com/office/powerpoint/2010/main" val="3351296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1429" y="-338602"/>
            <a:ext cx="14628971" cy="26009600"/>
          </a:xfrm>
          <a:prstGeom prst="rect">
            <a:avLst/>
          </a:prstGeom>
          <a:solidFill>
            <a:srgbClr val="FDFA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71030" y="-358895"/>
            <a:ext cx="4327446" cy="26348202"/>
          </a:xfrm>
          <a:prstGeom prst="rect">
            <a:avLst/>
          </a:prstGeom>
          <a:ln>
            <a:noFill/>
          </a:ln>
          <a:effectLst>
            <a:softEdge rad="112500"/>
          </a:effectLst>
        </p:spPr>
      </p:pic>
      <p:sp>
        <p:nvSpPr>
          <p:cNvPr id="5" name="Text 2"/>
          <p:cNvSpPr/>
          <p:nvPr/>
        </p:nvSpPr>
        <p:spPr>
          <a:xfrm>
            <a:off x="4709503" y="15608973"/>
            <a:ext cx="9545214" cy="1649415"/>
          </a:xfrm>
          <a:prstGeom prst="rect">
            <a:avLst/>
          </a:prstGeom>
          <a:noFill/>
          <a:ln/>
        </p:spPr>
        <p:txBody>
          <a:bodyPr wrap="square" rtlCol="0" anchor="t"/>
          <a:lstStyle/>
          <a:p>
            <a:r>
              <a:rPr lang="en-US" sz="4000" b="1" dirty="0">
                <a:solidFill>
                  <a:srgbClr val="7030A0"/>
                </a:solidFill>
              </a:rPr>
              <a:t>4. What state and city brings in the highest sales and profits ?</a:t>
            </a:r>
          </a:p>
          <a:p>
            <a:endParaRPr lang="en-US" sz="4000" dirty="0">
              <a:solidFill>
                <a:srgbClr val="7030A0"/>
              </a:solidFill>
            </a:endParaRPr>
          </a:p>
          <a:p>
            <a:r>
              <a:rPr lang="en-US" sz="4000" b="1" dirty="0">
                <a:solidFill>
                  <a:srgbClr val="7030A0"/>
                </a:solidFill>
              </a:rPr>
              <a:t>States</a:t>
            </a:r>
          </a:p>
        </p:txBody>
      </p:sp>
      <p:pic>
        <p:nvPicPr>
          <p:cNvPr id="12" name="Picture 11" descr="A screenshot of a graph&#10;&#10;Description automatically generated">
            <a:extLst>
              <a:ext uri="{FF2B5EF4-FFF2-40B4-BE49-F238E27FC236}">
                <a16:creationId xmlns:a16="http://schemas.microsoft.com/office/drawing/2014/main" id="{C6EF0186-3F65-AE33-F872-C912B3BF3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2572" y="5213166"/>
            <a:ext cx="4782145" cy="2979558"/>
          </a:xfrm>
          <a:prstGeom prst="rect">
            <a:avLst/>
          </a:prstGeom>
        </p:spPr>
      </p:pic>
      <p:sp>
        <p:nvSpPr>
          <p:cNvPr id="13" name="TextBox 12">
            <a:extLst>
              <a:ext uri="{FF2B5EF4-FFF2-40B4-BE49-F238E27FC236}">
                <a16:creationId xmlns:a16="http://schemas.microsoft.com/office/drawing/2014/main" id="{49528AF0-11AA-6F1B-2B7C-EF10F58357CF}"/>
              </a:ext>
            </a:extLst>
          </p:cNvPr>
          <p:cNvSpPr txBox="1"/>
          <p:nvPr/>
        </p:nvSpPr>
        <p:spPr>
          <a:xfrm>
            <a:off x="4954729" y="679254"/>
            <a:ext cx="8351819" cy="3785652"/>
          </a:xfrm>
          <a:prstGeom prst="rect">
            <a:avLst/>
          </a:prstGeom>
          <a:noFill/>
        </p:spPr>
        <p:txBody>
          <a:bodyPr wrap="square" rtlCol="0">
            <a:spAutoFit/>
          </a:bodyPr>
          <a:lstStyle/>
          <a:p>
            <a:r>
              <a:rPr lang="en-US" sz="4000" b="1" dirty="0">
                <a:solidFill>
                  <a:srgbClr val="00B0F0"/>
                </a:solidFill>
              </a:rPr>
              <a:t>Select</a:t>
            </a:r>
            <a:r>
              <a:rPr lang="en-US" sz="4000" dirty="0"/>
              <a:t> Region,</a:t>
            </a:r>
          </a:p>
          <a:p>
            <a:r>
              <a:rPr lang="en-US" sz="4000" dirty="0"/>
              <a:t> round((sum(profit)/sum(sales))*100,2) </a:t>
            </a:r>
            <a:r>
              <a:rPr lang="en-US" sz="4000" b="1" dirty="0">
                <a:solidFill>
                  <a:srgbClr val="00B0F0"/>
                </a:solidFill>
              </a:rPr>
              <a:t>as</a:t>
            </a:r>
            <a:r>
              <a:rPr lang="en-US" sz="4000" dirty="0"/>
              <a:t> </a:t>
            </a:r>
            <a:r>
              <a:rPr lang="en-US" sz="4000" dirty="0" err="1"/>
              <a:t>Profit_margin</a:t>
            </a:r>
            <a:r>
              <a:rPr lang="en-US" sz="4000" dirty="0"/>
              <a:t> </a:t>
            </a:r>
          </a:p>
          <a:p>
            <a:r>
              <a:rPr lang="en-US" sz="4000" b="1" dirty="0">
                <a:solidFill>
                  <a:srgbClr val="00B0F0"/>
                </a:solidFill>
              </a:rPr>
              <a:t>from</a:t>
            </a:r>
            <a:r>
              <a:rPr lang="en-US" sz="4000" dirty="0"/>
              <a:t> </a:t>
            </a:r>
            <a:r>
              <a:rPr lang="en-US" sz="4000" dirty="0" err="1"/>
              <a:t>Walmart_sales</a:t>
            </a:r>
            <a:r>
              <a:rPr lang="en-US" sz="4000" dirty="0"/>
              <a:t> </a:t>
            </a:r>
          </a:p>
          <a:p>
            <a:r>
              <a:rPr lang="en-US" sz="4000" b="1" dirty="0">
                <a:solidFill>
                  <a:srgbClr val="00B0F0"/>
                </a:solidFill>
              </a:rPr>
              <a:t>group by </a:t>
            </a:r>
            <a:r>
              <a:rPr lang="en-US" sz="4000" dirty="0"/>
              <a:t>Region </a:t>
            </a:r>
          </a:p>
          <a:p>
            <a:r>
              <a:rPr lang="en-US" sz="4000" b="1" dirty="0">
                <a:solidFill>
                  <a:srgbClr val="00B0F0"/>
                </a:solidFill>
              </a:rPr>
              <a:t>order by </a:t>
            </a:r>
            <a:r>
              <a:rPr lang="en-US" sz="4000" dirty="0" err="1"/>
              <a:t>Profit_margin</a:t>
            </a:r>
            <a:r>
              <a:rPr lang="en-US" sz="4000" dirty="0"/>
              <a:t> </a:t>
            </a:r>
            <a:r>
              <a:rPr lang="en-US" sz="4000" b="1" dirty="0">
                <a:solidFill>
                  <a:srgbClr val="00B0F0"/>
                </a:solidFill>
              </a:rPr>
              <a:t>desc</a:t>
            </a:r>
            <a:r>
              <a:rPr lang="en-US" sz="4000" dirty="0"/>
              <a:t>;</a:t>
            </a:r>
            <a:endParaRPr lang="en-IN" sz="4000" dirty="0"/>
          </a:p>
        </p:txBody>
      </p:sp>
      <p:sp>
        <p:nvSpPr>
          <p:cNvPr id="14" name="TextBox 13">
            <a:extLst>
              <a:ext uri="{FF2B5EF4-FFF2-40B4-BE49-F238E27FC236}">
                <a16:creationId xmlns:a16="http://schemas.microsoft.com/office/drawing/2014/main" id="{D1677580-41AB-1082-7147-909288C9ABF8}"/>
              </a:ext>
            </a:extLst>
          </p:cNvPr>
          <p:cNvSpPr txBox="1"/>
          <p:nvPr/>
        </p:nvSpPr>
        <p:spPr>
          <a:xfrm>
            <a:off x="10032275" y="8192724"/>
            <a:ext cx="3952985" cy="523220"/>
          </a:xfrm>
          <a:prstGeom prst="rect">
            <a:avLst/>
          </a:prstGeom>
          <a:noFill/>
        </p:spPr>
        <p:txBody>
          <a:bodyPr wrap="square">
            <a:spAutoFit/>
          </a:bodyPr>
          <a:lstStyle/>
          <a:p>
            <a:r>
              <a:rPr lang="en-IN" sz="2800" dirty="0"/>
              <a:t>Profit margins by region</a:t>
            </a:r>
          </a:p>
        </p:txBody>
      </p:sp>
      <p:pic>
        <p:nvPicPr>
          <p:cNvPr id="15" name="Picture 14" descr="A white background with green text&#10;&#10;Description automatically generated">
            <a:extLst>
              <a:ext uri="{FF2B5EF4-FFF2-40B4-BE49-F238E27FC236}">
                <a16:creationId xmlns:a16="http://schemas.microsoft.com/office/drawing/2014/main" id="{334AA023-6D45-2013-D06A-8B93F7804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8493" y="5305198"/>
            <a:ext cx="4782145" cy="2116816"/>
          </a:xfrm>
          <a:prstGeom prst="rect">
            <a:avLst/>
          </a:prstGeom>
        </p:spPr>
      </p:pic>
      <p:sp>
        <p:nvSpPr>
          <p:cNvPr id="17" name="TextBox 16">
            <a:extLst>
              <a:ext uri="{FF2B5EF4-FFF2-40B4-BE49-F238E27FC236}">
                <a16:creationId xmlns:a16="http://schemas.microsoft.com/office/drawing/2014/main" id="{61E99E93-7358-68F3-EEAB-F73636FD515E}"/>
              </a:ext>
            </a:extLst>
          </p:cNvPr>
          <p:cNvSpPr txBox="1"/>
          <p:nvPr/>
        </p:nvSpPr>
        <p:spPr>
          <a:xfrm>
            <a:off x="4709503" y="9350367"/>
            <a:ext cx="9545214" cy="5632311"/>
          </a:xfrm>
          <a:prstGeom prst="rect">
            <a:avLst/>
          </a:prstGeom>
          <a:noFill/>
        </p:spPr>
        <p:txBody>
          <a:bodyPr wrap="square">
            <a:spAutoFit/>
          </a:bodyPr>
          <a:lstStyle/>
          <a:p>
            <a:r>
              <a:rPr lang="en-US" sz="3600" dirty="0"/>
              <a:t>Profit margins are a measure of a company’s profitability and are expressed as the percentage of revenue that the company keeps as profit. So we can see that the South and Central are really good  in case of sales central region is more selling but less </a:t>
            </a:r>
            <a:r>
              <a:rPr lang="en-US" sz="3600" dirty="0" err="1"/>
              <a:t>profit_margin</a:t>
            </a:r>
            <a:r>
              <a:rPr lang="en-US" sz="3600" dirty="0"/>
              <a:t> of 10.25% in compression to South region </a:t>
            </a:r>
            <a:r>
              <a:rPr lang="en-US" sz="3600" dirty="0" err="1"/>
              <a:t>profit_margin</a:t>
            </a:r>
            <a:r>
              <a:rPr lang="en-US" sz="3600" dirty="0"/>
              <a:t> of 13.41% . The East  and west region almost same in terms of  </a:t>
            </a:r>
            <a:r>
              <a:rPr lang="en-US" sz="3600" dirty="0" err="1"/>
              <a:t>profit_margin</a:t>
            </a:r>
            <a:r>
              <a:rPr lang="en-US" sz="3600" dirty="0"/>
              <a:t>. Let’s move on and try to pinpoint the data in each region.</a:t>
            </a:r>
          </a:p>
        </p:txBody>
      </p:sp>
      <p:sp>
        <p:nvSpPr>
          <p:cNvPr id="19" name="TextBox 18">
            <a:extLst>
              <a:ext uri="{FF2B5EF4-FFF2-40B4-BE49-F238E27FC236}">
                <a16:creationId xmlns:a16="http://schemas.microsoft.com/office/drawing/2014/main" id="{849D1614-D5B3-DC96-23B2-8A6F5544514A}"/>
              </a:ext>
            </a:extLst>
          </p:cNvPr>
          <p:cNvSpPr txBox="1"/>
          <p:nvPr/>
        </p:nvSpPr>
        <p:spPr>
          <a:xfrm>
            <a:off x="4709503" y="18375606"/>
            <a:ext cx="9545214" cy="2308324"/>
          </a:xfrm>
          <a:prstGeom prst="rect">
            <a:avLst/>
          </a:prstGeom>
          <a:noFill/>
        </p:spPr>
        <p:txBody>
          <a:bodyPr wrap="square">
            <a:spAutoFit/>
          </a:bodyPr>
          <a:lstStyle/>
          <a:p>
            <a:r>
              <a:rPr lang="en-US" sz="3600" dirty="0"/>
              <a:t>Firstly, Let’s discover what states are the top 10 highest and lowest and then we will move on to the cities. For the states, it can be found with the following code:</a:t>
            </a:r>
            <a:endParaRPr lang="en-IN" sz="3600" dirty="0"/>
          </a:p>
        </p:txBody>
      </p:sp>
      <p:sp>
        <p:nvSpPr>
          <p:cNvPr id="22" name="TextBox 21">
            <a:extLst>
              <a:ext uri="{FF2B5EF4-FFF2-40B4-BE49-F238E27FC236}">
                <a16:creationId xmlns:a16="http://schemas.microsoft.com/office/drawing/2014/main" id="{5083119D-BF63-280F-ADA3-FE6836772CFB}"/>
              </a:ext>
            </a:extLst>
          </p:cNvPr>
          <p:cNvSpPr txBox="1"/>
          <p:nvPr/>
        </p:nvSpPr>
        <p:spPr>
          <a:xfrm>
            <a:off x="4709502" y="21161055"/>
            <a:ext cx="9545214" cy="3970318"/>
          </a:xfrm>
          <a:prstGeom prst="rect">
            <a:avLst/>
          </a:prstGeom>
          <a:noFill/>
        </p:spPr>
        <p:txBody>
          <a:bodyPr wrap="square">
            <a:spAutoFit/>
          </a:bodyPr>
          <a:lstStyle/>
          <a:p>
            <a:r>
              <a:rPr lang="en-IN" sz="3600" b="1" dirty="0">
                <a:solidFill>
                  <a:srgbClr val="00B0F0"/>
                </a:solidFill>
              </a:rPr>
              <a:t>select</a:t>
            </a:r>
            <a:r>
              <a:rPr lang="en-IN" sz="3600" dirty="0"/>
              <a:t> </a:t>
            </a:r>
            <a:r>
              <a:rPr lang="en-IN" sz="3600" dirty="0" err="1"/>
              <a:t>State,round</a:t>
            </a:r>
            <a:r>
              <a:rPr lang="en-IN" sz="3600" dirty="0"/>
              <a:t>(sum(sales),2) </a:t>
            </a:r>
            <a:r>
              <a:rPr lang="en-IN" sz="3600" b="1" dirty="0">
                <a:solidFill>
                  <a:srgbClr val="00B0F0"/>
                </a:solidFill>
              </a:rPr>
              <a:t>as </a:t>
            </a:r>
            <a:r>
              <a:rPr lang="en-IN" sz="3600" dirty="0"/>
              <a:t>"Total Sales",</a:t>
            </a:r>
          </a:p>
          <a:p>
            <a:r>
              <a:rPr lang="en-IN" sz="3600" dirty="0"/>
              <a:t>round(sum(profit),2)</a:t>
            </a:r>
            <a:r>
              <a:rPr lang="en-IN" sz="3600" b="1" dirty="0">
                <a:solidFill>
                  <a:srgbClr val="00B0F0"/>
                </a:solidFill>
              </a:rPr>
              <a:t> as </a:t>
            </a:r>
            <a:r>
              <a:rPr lang="en-IN" sz="3600" dirty="0" err="1"/>
              <a:t>Total_Profit</a:t>
            </a:r>
            <a:r>
              <a:rPr lang="en-IN" sz="3600" dirty="0"/>
              <a:t>,</a:t>
            </a:r>
          </a:p>
          <a:p>
            <a:r>
              <a:rPr lang="en-IN" sz="3600" dirty="0"/>
              <a:t>round((sum(profit)/sum(sales))*100,2)</a:t>
            </a:r>
          </a:p>
          <a:p>
            <a:r>
              <a:rPr lang="en-IN" sz="3600" b="1" dirty="0">
                <a:solidFill>
                  <a:srgbClr val="00B0F0"/>
                </a:solidFill>
              </a:rPr>
              <a:t> as </a:t>
            </a:r>
            <a:r>
              <a:rPr lang="en-IN" sz="3600" dirty="0" err="1"/>
              <a:t>Profit_margin</a:t>
            </a:r>
            <a:r>
              <a:rPr lang="en-IN" sz="3600" dirty="0"/>
              <a:t> </a:t>
            </a:r>
          </a:p>
          <a:p>
            <a:r>
              <a:rPr lang="en-IN" sz="3600" b="1" dirty="0">
                <a:solidFill>
                  <a:srgbClr val="00B0F0"/>
                </a:solidFill>
              </a:rPr>
              <a:t>from</a:t>
            </a:r>
            <a:r>
              <a:rPr lang="en-IN" sz="3600" dirty="0"/>
              <a:t> </a:t>
            </a:r>
            <a:r>
              <a:rPr lang="en-IN" sz="3600" dirty="0" err="1"/>
              <a:t>walmart_sales</a:t>
            </a:r>
            <a:r>
              <a:rPr lang="en-IN" sz="3600" dirty="0"/>
              <a:t> </a:t>
            </a:r>
          </a:p>
          <a:p>
            <a:r>
              <a:rPr lang="en-IN" sz="3600" b="1" dirty="0">
                <a:solidFill>
                  <a:srgbClr val="00B0F0"/>
                </a:solidFill>
              </a:rPr>
              <a:t>group by </a:t>
            </a:r>
            <a:r>
              <a:rPr lang="en-IN" sz="3600" dirty="0"/>
              <a:t>State </a:t>
            </a:r>
          </a:p>
          <a:p>
            <a:r>
              <a:rPr lang="en-IN" sz="3600" b="1" dirty="0">
                <a:solidFill>
                  <a:srgbClr val="00B0F0"/>
                </a:solidFill>
              </a:rPr>
              <a:t>order by </a:t>
            </a:r>
            <a:r>
              <a:rPr lang="en-IN" sz="3600" dirty="0" err="1"/>
              <a:t>Total_Profit</a:t>
            </a:r>
            <a:r>
              <a:rPr lang="en-IN" sz="3600" b="1" dirty="0">
                <a:solidFill>
                  <a:srgbClr val="00B0F0"/>
                </a:solidFill>
              </a:rPr>
              <a:t> </a:t>
            </a:r>
            <a:r>
              <a:rPr lang="en-IN" sz="3600" b="1" dirty="0" err="1">
                <a:solidFill>
                  <a:srgbClr val="00B0F0"/>
                </a:solidFill>
              </a:rPr>
              <a:t>desc</a:t>
            </a:r>
            <a:r>
              <a:rPr lang="en-IN" sz="3600" b="1" dirty="0">
                <a:solidFill>
                  <a:srgbClr val="00B0F0"/>
                </a:solidFill>
              </a:rPr>
              <a:t> limit </a:t>
            </a:r>
            <a:r>
              <a:rPr lang="en-IN" sz="3600" dirty="0"/>
              <a:t>10;</a:t>
            </a:r>
          </a:p>
        </p:txBody>
      </p:sp>
      <p:pic>
        <p:nvPicPr>
          <p:cNvPr id="23" name="Picture 22" descr="A logo on a black background&#10;&#10;Description automatically generated">
            <a:extLst>
              <a:ext uri="{FF2B5EF4-FFF2-40B4-BE49-F238E27FC236}">
                <a16:creationId xmlns:a16="http://schemas.microsoft.com/office/drawing/2014/main" id="{C5238662-C488-C514-DC73-0D72E338E434}"/>
              </a:ext>
            </a:extLst>
          </p:cNvPr>
          <p:cNvPicPr>
            <a:picLocks noChangeAspect="1"/>
          </p:cNvPicPr>
          <p:nvPr/>
        </p:nvPicPr>
        <p:blipFill>
          <a:blip r:embed="rId6"/>
          <a:stretch>
            <a:fillRect/>
          </a:stretch>
        </p:blipFill>
        <p:spPr>
          <a:xfrm>
            <a:off x="10096930" y="-1103611"/>
            <a:ext cx="3810000" cy="3810000"/>
          </a:xfrm>
          <a:prstGeom prst="rect">
            <a:avLst/>
          </a:prstGeom>
        </p:spPr>
      </p:pic>
      <p:sp>
        <p:nvSpPr>
          <p:cNvPr id="25" name="TextBox 24">
            <a:extLst>
              <a:ext uri="{FF2B5EF4-FFF2-40B4-BE49-F238E27FC236}">
                <a16:creationId xmlns:a16="http://schemas.microsoft.com/office/drawing/2014/main" id="{27EA2352-6BEF-EE71-55E6-4BCC268A42A2}"/>
              </a:ext>
            </a:extLst>
          </p:cNvPr>
          <p:cNvSpPr txBox="1"/>
          <p:nvPr/>
        </p:nvSpPr>
        <p:spPr>
          <a:xfrm>
            <a:off x="3459480" y="11915894"/>
            <a:ext cx="7467600" cy="369332"/>
          </a:xfrm>
          <a:prstGeom prst="rect">
            <a:avLst/>
          </a:prstGeom>
          <a:noFill/>
        </p:spPr>
        <p:txBody>
          <a:bodyPr wrap="square">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91440" y="-22877"/>
            <a:ext cx="14630400" cy="26009600"/>
          </a:xfrm>
          <a:prstGeom prst="rect">
            <a:avLst/>
          </a:prstGeom>
          <a:solidFill>
            <a:srgbClr val="FBF5EF">
              <a:alpha val="56000"/>
            </a:srgbClr>
          </a:solidFill>
          <a:ln/>
        </p:spPr>
        <p:txBody>
          <a:bodyPr/>
          <a:lstStyle/>
          <a:p>
            <a:endParaRPr lang="en-IN"/>
          </a:p>
        </p:txBody>
      </p:sp>
      <p:pic>
        <p:nvPicPr>
          <p:cNvPr id="8" name="Image 0" descr="preencoded.png"/>
          <p:cNvPicPr>
            <a:picLocks noChangeAspect="1"/>
          </p:cNvPicPr>
          <p:nvPr/>
        </p:nvPicPr>
        <p:blipFill>
          <a:blip r:embed="rId3"/>
          <a:stretch>
            <a:fillRect/>
          </a:stretch>
        </p:blipFill>
        <p:spPr>
          <a:xfrm>
            <a:off x="9790474" y="21039717"/>
            <a:ext cx="4116456" cy="4112056"/>
          </a:xfrm>
          <a:prstGeom prst="rect">
            <a:avLst/>
          </a:prstGeom>
          <a:ln>
            <a:noFill/>
          </a:ln>
          <a:effectLst>
            <a:softEdge rad="112500"/>
          </a:effectLst>
        </p:spPr>
      </p:pic>
      <p:sp>
        <p:nvSpPr>
          <p:cNvPr id="10" name="TextBox 9">
            <a:extLst>
              <a:ext uri="{FF2B5EF4-FFF2-40B4-BE49-F238E27FC236}">
                <a16:creationId xmlns:a16="http://schemas.microsoft.com/office/drawing/2014/main" id="{ED8D5944-FA9C-9F40-4DEA-FEF9543F1237}"/>
              </a:ext>
            </a:extLst>
          </p:cNvPr>
          <p:cNvSpPr txBox="1"/>
          <p:nvPr/>
        </p:nvSpPr>
        <p:spPr>
          <a:xfrm>
            <a:off x="217357" y="332494"/>
            <a:ext cx="8359906" cy="646331"/>
          </a:xfrm>
          <a:prstGeom prst="rect">
            <a:avLst/>
          </a:prstGeom>
          <a:noFill/>
        </p:spPr>
        <p:txBody>
          <a:bodyPr wrap="square">
            <a:spAutoFit/>
          </a:bodyPr>
          <a:lstStyle/>
          <a:p>
            <a:r>
              <a:rPr lang="en-US" sz="3600" dirty="0"/>
              <a:t>This produces the following result:-</a:t>
            </a:r>
            <a:endParaRPr lang="en-IN" sz="3600" dirty="0"/>
          </a:p>
        </p:txBody>
      </p:sp>
      <p:pic>
        <p:nvPicPr>
          <p:cNvPr id="11" name="Picture 10">
            <a:extLst>
              <a:ext uri="{FF2B5EF4-FFF2-40B4-BE49-F238E27FC236}">
                <a16:creationId xmlns:a16="http://schemas.microsoft.com/office/drawing/2014/main" id="{A3441046-557C-7213-43E8-EFED25EA2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617" y="2023545"/>
            <a:ext cx="7506748" cy="4794900"/>
          </a:xfrm>
          <a:prstGeom prst="rect">
            <a:avLst/>
          </a:prstGeom>
        </p:spPr>
      </p:pic>
      <p:sp>
        <p:nvSpPr>
          <p:cNvPr id="12" name="TextBox 11">
            <a:extLst>
              <a:ext uri="{FF2B5EF4-FFF2-40B4-BE49-F238E27FC236}">
                <a16:creationId xmlns:a16="http://schemas.microsoft.com/office/drawing/2014/main" id="{A51BF083-85F2-6476-7F74-D21D44F5D48F}"/>
              </a:ext>
            </a:extLst>
          </p:cNvPr>
          <p:cNvSpPr txBox="1"/>
          <p:nvPr/>
        </p:nvSpPr>
        <p:spPr>
          <a:xfrm>
            <a:off x="6557617" y="6912960"/>
            <a:ext cx="7247745" cy="954107"/>
          </a:xfrm>
          <a:prstGeom prst="rect">
            <a:avLst/>
          </a:prstGeom>
          <a:noFill/>
        </p:spPr>
        <p:txBody>
          <a:bodyPr wrap="square">
            <a:spAutoFit/>
          </a:bodyPr>
          <a:lstStyle/>
          <a:p>
            <a:r>
              <a:rPr lang="en-US" sz="2800" dirty="0"/>
              <a:t>Top 10 State’s total sales and profits with their profit margins</a:t>
            </a:r>
            <a:endParaRPr lang="en-IN" sz="2800" dirty="0"/>
          </a:p>
        </p:txBody>
      </p:sp>
      <p:sp>
        <p:nvSpPr>
          <p:cNvPr id="14" name="TextBox 13">
            <a:extLst>
              <a:ext uri="{FF2B5EF4-FFF2-40B4-BE49-F238E27FC236}">
                <a16:creationId xmlns:a16="http://schemas.microsoft.com/office/drawing/2014/main" id="{0882BAEE-1A17-1E87-BEFC-0E351EBC7A87}"/>
              </a:ext>
            </a:extLst>
          </p:cNvPr>
          <p:cNvSpPr txBox="1"/>
          <p:nvPr/>
        </p:nvSpPr>
        <p:spPr>
          <a:xfrm>
            <a:off x="434339" y="10680748"/>
            <a:ext cx="13599545" cy="7294305"/>
          </a:xfrm>
          <a:prstGeom prst="rect">
            <a:avLst/>
          </a:prstGeom>
          <a:noFill/>
        </p:spPr>
        <p:txBody>
          <a:bodyPr wrap="square">
            <a:spAutoFit/>
          </a:bodyPr>
          <a:lstStyle/>
          <a:p>
            <a:r>
              <a:rPr lang="en-US" sz="3600" b="0" i="0" dirty="0">
                <a:solidFill>
                  <a:srgbClr val="0D0D0D"/>
                </a:solidFill>
                <a:effectLst/>
                <a:highlight>
                  <a:srgbClr val="FFFFFF"/>
                </a:highlight>
                <a:latin typeface="Söhne"/>
              </a:rPr>
              <a:t>The decision was made to incorporate profit margins to gain a fresh perspective. The data reveals the top 10 most lucrative states, showcasing both total sales and profit margins. Profit margins play a pivotal role, enabling us to adopt a long-term mindset as investors, identifying potential high-yield markets. Illinois, Texas, Ohio, and California emerge as our most profitable markets, with significant sales figures. Their substantial sales volumes indicate that achieving higher profit margins would require considerable effort. Nonetheless, these states yield impressive profits, indicating our dominant market presence. Consequently, we should prioritize bolstering our resources and enhancing customer service in these key states.</a:t>
            </a:r>
          </a:p>
          <a:p>
            <a:endParaRPr lang="en-US" sz="3600" dirty="0">
              <a:solidFill>
                <a:srgbClr val="0D0D0D"/>
              </a:solidFill>
              <a:highlight>
                <a:srgbClr val="FFFFFF"/>
              </a:highlight>
              <a:latin typeface="Söhne"/>
            </a:endParaRPr>
          </a:p>
          <a:p>
            <a:r>
              <a:rPr lang="en-US" sz="3600" dirty="0"/>
              <a:t>Let’s observe our bottom 10 States: </a:t>
            </a:r>
            <a:endParaRPr lang="en-IN" sz="3600" dirty="0"/>
          </a:p>
        </p:txBody>
      </p:sp>
      <p:pic>
        <p:nvPicPr>
          <p:cNvPr id="1028" name="Picture 4" descr="Us state california map Cut Out Stock Images &amp; Pictures - Page 3 - Alamy">
            <a:extLst>
              <a:ext uri="{FF2B5EF4-FFF2-40B4-BE49-F238E27FC236}">
                <a16:creationId xmlns:a16="http://schemas.microsoft.com/office/drawing/2014/main" id="{37BF9129-C5C8-1AB8-7987-9EE8663A23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7564"/>
          <a:stretch/>
        </p:blipFill>
        <p:spPr bwMode="auto">
          <a:xfrm>
            <a:off x="91440" y="1606213"/>
            <a:ext cx="5466356" cy="85341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descr="A logo on a black background&#10;&#10;Description automatically generated">
            <a:extLst>
              <a:ext uri="{FF2B5EF4-FFF2-40B4-BE49-F238E27FC236}">
                <a16:creationId xmlns:a16="http://schemas.microsoft.com/office/drawing/2014/main" id="{0C7BBAB1-8307-804D-D037-3494362DDC4A}"/>
              </a:ext>
            </a:extLst>
          </p:cNvPr>
          <p:cNvPicPr>
            <a:picLocks noChangeAspect="1"/>
          </p:cNvPicPr>
          <p:nvPr/>
        </p:nvPicPr>
        <p:blipFill>
          <a:blip r:embed="rId6"/>
          <a:stretch>
            <a:fillRect/>
          </a:stretch>
        </p:blipFill>
        <p:spPr>
          <a:xfrm>
            <a:off x="10096930" y="-1103611"/>
            <a:ext cx="3810000" cy="3810000"/>
          </a:xfrm>
          <a:prstGeom prst="rect">
            <a:avLst/>
          </a:prstGeom>
        </p:spPr>
      </p:pic>
      <p:sp>
        <p:nvSpPr>
          <p:cNvPr id="17" name="TextBox 16">
            <a:extLst>
              <a:ext uri="{FF2B5EF4-FFF2-40B4-BE49-F238E27FC236}">
                <a16:creationId xmlns:a16="http://schemas.microsoft.com/office/drawing/2014/main" id="{45CA4AC4-47D3-B299-0DD1-B57815F11830}"/>
              </a:ext>
            </a:extLst>
          </p:cNvPr>
          <p:cNvSpPr txBox="1"/>
          <p:nvPr/>
        </p:nvSpPr>
        <p:spPr>
          <a:xfrm>
            <a:off x="667356" y="18789164"/>
            <a:ext cx="15944243" cy="3170099"/>
          </a:xfrm>
          <a:prstGeom prst="rect">
            <a:avLst/>
          </a:prstGeom>
          <a:noFill/>
        </p:spPr>
        <p:txBody>
          <a:bodyPr wrap="square">
            <a:spAutoFit/>
          </a:bodyPr>
          <a:lstStyle/>
          <a:p>
            <a:r>
              <a:rPr lang="en-IN" sz="4000" b="1" dirty="0">
                <a:solidFill>
                  <a:srgbClr val="00B0F0"/>
                </a:solidFill>
              </a:rPr>
              <a:t>select</a:t>
            </a:r>
            <a:r>
              <a:rPr lang="en-IN" sz="4000" dirty="0"/>
              <a:t> </a:t>
            </a:r>
            <a:r>
              <a:rPr lang="en-IN" sz="4000" dirty="0" err="1"/>
              <a:t>State,round</a:t>
            </a:r>
            <a:r>
              <a:rPr lang="en-IN" sz="4000" dirty="0"/>
              <a:t>(sum(sales),2) </a:t>
            </a:r>
            <a:r>
              <a:rPr lang="en-IN" sz="4000" b="1" dirty="0">
                <a:solidFill>
                  <a:srgbClr val="00B0F0"/>
                </a:solidFill>
              </a:rPr>
              <a:t>as </a:t>
            </a:r>
            <a:r>
              <a:rPr lang="en-IN" sz="4000" dirty="0"/>
              <a:t>"Total Sales",</a:t>
            </a:r>
          </a:p>
          <a:p>
            <a:r>
              <a:rPr lang="en-IN" sz="4000" dirty="0"/>
              <a:t>round(sum(profit),2) </a:t>
            </a:r>
            <a:r>
              <a:rPr lang="en-IN" sz="4000" b="1" dirty="0">
                <a:solidFill>
                  <a:srgbClr val="00B0F0"/>
                </a:solidFill>
              </a:rPr>
              <a:t>as </a:t>
            </a:r>
            <a:r>
              <a:rPr lang="en-IN" sz="4000" dirty="0" err="1"/>
              <a:t>Total_Profit</a:t>
            </a:r>
            <a:endParaRPr lang="en-IN" sz="4000" dirty="0"/>
          </a:p>
          <a:p>
            <a:r>
              <a:rPr lang="en-IN" sz="4000" dirty="0"/>
              <a:t>from </a:t>
            </a:r>
            <a:r>
              <a:rPr lang="en-IN" sz="4000" dirty="0" err="1"/>
              <a:t>walmart_sales</a:t>
            </a:r>
            <a:endParaRPr lang="en-IN" sz="4000" dirty="0"/>
          </a:p>
          <a:p>
            <a:r>
              <a:rPr lang="en-IN" sz="4000" b="1" dirty="0">
                <a:solidFill>
                  <a:srgbClr val="00B0F0"/>
                </a:solidFill>
              </a:rPr>
              <a:t> group by</a:t>
            </a:r>
            <a:r>
              <a:rPr lang="en-IN" sz="4000" dirty="0"/>
              <a:t> State </a:t>
            </a:r>
          </a:p>
          <a:p>
            <a:r>
              <a:rPr lang="en-IN" sz="4000" b="1" dirty="0">
                <a:solidFill>
                  <a:srgbClr val="00B0F0"/>
                </a:solidFill>
              </a:rPr>
              <a:t>order by </a:t>
            </a:r>
            <a:r>
              <a:rPr lang="en-IN" sz="4000" dirty="0" err="1"/>
              <a:t>Total_Profit</a:t>
            </a:r>
            <a:r>
              <a:rPr lang="en-IN" sz="4000" dirty="0"/>
              <a:t> </a:t>
            </a:r>
            <a:r>
              <a:rPr lang="en-IN" sz="4000" b="1" dirty="0" err="1">
                <a:solidFill>
                  <a:srgbClr val="00B0F0"/>
                </a:solidFill>
              </a:rPr>
              <a:t>asc</a:t>
            </a:r>
            <a:r>
              <a:rPr lang="en-IN" sz="4000" b="1" dirty="0">
                <a:solidFill>
                  <a:srgbClr val="00B0F0"/>
                </a:solidFill>
              </a:rPr>
              <a:t> limit </a:t>
            </a:r>
            <a:r>
              <a:rPr lang="en-IN" sz="4000" dirty="0"/>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714" y="0"/>
            <a:ext cx="14628971" cy="26009600"/>
          </a:xfrm>
          <a:prstGeom prst="rect">
            <a:avLst/>
          </a:prstGeom>
          <a:solidFill>
            <a:srgbClr val="FDFA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714" y="0"/>
            <a:ext cx="14628971" cy="26009600"/>
          </a:xfrm>
          <a:prstGeom prst="rect">
            <a:avLst/>
          </a:prstGeom>
        </p:spPr>
      </p:pic>
      <p:sp>
        <p:nvSpPr>
          <p:cNvPr id="5" name="Shape 2"/>
          <p:cNvSpPr/>
          <p:nvPr/>
        </p:nvSpPr>
        <p:spPr>
          <a:xfrm>
            <a:off x="714" y="548640"/>
            <a:ext cx="14628971" cy="26009600"/>
          </a:xfrm>
          <a:prstGeom prst="rect">
            <a:avLst/>
          </a:prstGeom>
          <a:solidFill>
            <a:srgbClr val="FDFAF7">
              <a:alpha val="85000"/>
            </a:srgbClr>
          </a:solidFill>
          <a:ln/>
        </p:spPr>
        <p:txBody>
          <a:bodyPr/>
          <a:lstStyle/>
          <a:p>
            <a:endParaRPr lang="en-IN"/>
          </a:p>
        </p:txBody>
      </p:sp>
      <p:pic>
        <p:nvPicPr>
          <p:cNvPr id="17" name="Image 0" descr="preencoded.png">
            <a:extLst>
              <a:ext uri="{FF2B5EF4-FFF2-40B4-BE49-F238E27FC236}">
                <a16:creationId xmlns:a16="http://schemas.microsoft.com/office/drawing/2014/main" id="{74C9E516-26FC-E17A-DD34-BDB60E906B8A}"/>
              </a:ext>
            </a:extLst>
          </p:cNvPr>
          <p:cNvPicPr>
            <a:picLocks noChangeAspect="1"/>
          </p:cNvPicPr>
          <p:nvPr/>
        </p:nvPicPr>
        <p:blipFill>
          <a:blip r:embed="rId4"/>
          <a:stretch>
            <a:fillRect/>
          </a:stretch>
        </p:blipFill>
        <p:spPr>
          <a:xfrm>
            <a:off x="39052" y="-12931"/>
            <a:ext cx="9876831" cy="1832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descr="A logo on a black background&#10;&#10;Description automatically generated">
            <a:extLst>
              <a:ext uri="{FF2B5EF4-FFF2-40B4-BE49-F238E27FC236}">
                <a16:creationId xmlns:a16="http://schemas.microsoft.com/office/drawing/2014/main" id="{688545DF-6559-099F-9088-C1A47813CB78}"/>
              </a:ext>
            </a:extLst>
          </p:cNvPr>
          <p:cNvPicPr>
            <a:picLocks noChangeAspect="1"/>
          </p:cNvPicPr>
          <p:nvPr/>
        </p:nvPicPr>
        <p:blipFill>
          <a:blip r:embed="rId5"/>
          <a:stretch>
            <a:fillRect/>
          </a:stretch>
        </p:blipFill>
        <p:spPr>
          <a:xfrm>
            <a:off x="10096930" y="-1103611"/>
            <a:ext cx="3810000" cy="3810000"/>
          </a:xfrm>
          <a:prstGeom prst="rect">
            <a:avLst/>
          </a:prstGeom>
        </p:spPr>
      </p:pic>
      <p:pic>
        <p:nvPicPr>
          <p:cNvPr id="19" name="Picture 18" descr="A screenshot of a data&#10;&#10;Description automatically generated">
            <a:extLst>
              <a:ext uri="{FF2B5EF4-FFF2-40B4-BE49-F238E27FC236}">
                <a16:creationId xmlns:a16="http://schemas.microsoft.com/office/drawing/2014/main" id="{FB5AC545-3487-E49C-0AC5-95B5D8B7D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7088" y="3596034"/>
            <a:ext cx="10204946" cy="5978662"/>
          </a:xfrm>
          <a:prstGeom prst="rect">
            <a:avLst/>
          </a:prstGeom>
        </p:spPr>
      </p:pic>
      <p:sp>
        <p:nvSpPr>
          <p:cNvPr id="20" name="TextBox 19">
            <a:extLst>
              <a:ext uri="{FF2B5EF4-FFF2-40B4-BE49-F238E27FC236}">
                <a16:creationId xmlns:a16="http://schemas.microsoft.com/office/drawing/2014/main" id="{477AA1F5-F915-0DDE-6180-08CC66F3F226}"/>
              </a:ext>
            </a:extLst>
          </p:cNvPr>
          <p:cNvSpPr txBox="1"/>
          <p:nvPr/>
        </p:nvSpPr>
        <p:spPr>
          <a:xfrm>
            <a:off x="5248567" y="10006185"/>
            <a:ext cx="8141989" cy="646331"/>
          </a:xfrm>
          <a:prstGeom prst="rect">
            <a:avLst/>
          </a:prstGeom>
          <a:noFill/>
        </p:spPr>
        <p:txBody>
          <a:bodyPr wrap="square">
            <a:spAutoFit/>
          </a:bodyPr>
          <a:lstStyle/>
          <a:p>
            <a:r>
              <a:rPr lang="en-US" sz="3600" dirty="0"/>
              <a:t>Bottom 10 State’s total sales and profits </a:t>
            </a:r>
            <a:endParaRPr lang="en-IN" sz="3600" dirty="0"/>
          </a:p>
        </p:txBody>
      </p:sp>
      <p:sp>
        <p:nvSpPr>
          <p:cNvPr id="21" name="TextBox 20">
            <a:extLst>
              <a:ext uri="{FF2B5EF4-FFF2-40B4-BE49-F238E27FC236}">
                <a16:creationId xmlns:a16="http://schemas.microsoft.com/office/drawing/2014/main" id="{3DA04196-476D-8A2D-8DDF-587AD88FBDDD}"/>
              </a:ext>
            </a:extLst>
          </p:cNvPr>
          <p:cNvSpPr txBox="1"/>
          <p:nvPr/>
        </p:nvSpPr>
        <p:spPr>
          <a:xfrm>
            <a:off x="830056" y="11747039"/>
            <a:ext cx="13274570" cy="3970318"/>
          </a:xfrm>
          <a:prstGeom prst="rect">
            <a:avLst/>
          </a:prstGeom>
          <a:noFill/>
        </p:spPr>
        <p:txBody>
          <a:bodyPr wrap="square">
            <a:spAutoFit/>
          </a:bodyPr>
          <a:lstStyle/>
          <a:p>
            <a:pPr algn="l"/>
            <a:r>
              <a:rPr lang="en-US" sz="3600" dirty="0">
                <a:solidFill>
                  <a:srgbClr val="0D0D0D"/>
                </a:solidFill>
                <a:highlight>
                  <a:srgbClr val="FFFFFF"/>
                </a:highlight>
                <a:latin typeface="Söhne"/>
              </a:rPr>
              <a:t>The</a:t>
            </a:r>
            <a:r>
              <a:rPr lang="en-US" sz="3600" b="0" i="0" dirty="0">
                <a:solidFill>
                  <a:srgbClr val="0D0D0D"/>
                </a:solidFill>
                <a:effectLst/>
                <a:highlight>
                  <a:srgbClr val="FFFFFF"/>
                </a:highlight>
                <a:latin typeface="Söhne"/>
              </a:rPr>
              <a:t> least profitable markets, with Montana, Delaware, and West Virginia topping the list.</a:t>
            </a:r>
          </a:p>
          <a:p>
            <a:pPr algn="l"/>
            <a:endParaRPr lang="en-US" sz="3600" b="0" i="0" dirty="0">
              <a:solidFill>
                <a:srgbClr val="0D0D0D"/>
              </a:solidFill>
              <a:effectLst/>
              <a:highlight>
                <a:srgbClr val="FFFFFF"/>
              </a:highlight>
              <a:latin typeface="Söhne"/>
            </a:endParaRPr>
          </a:p>
          <a:p>
            <a:pPr algn="l"/>
            <a:r>
              <a:rPr lang="en-US" sz="3600" b="0" i="0" dirty="0">
                <a:solidFill>
                  <a:srgbClr val="0D0D0D"/>
                </a:solidFill>
                <a:effectLst/>
                <a:highlight>
                  <a:srgbClr val="FFFFFF"/>
                </a:highlight>
                <a:latin typeface="Söhne"/>
              </a:rPr>
              <a:t>In Montana, although sales reach $76,071.98, unfortunately, our profit stands at a loss of -$9,127.2. Delaware, with sales of $10,925.66, fares slightly better, yielding a profit of $585.35. Similarly, West Virginia's sales reach $77,018.36, generating a profit of $1,227.62.</a:t>
            </a:r>
          </a:p>
        </p:txBody>
      </p:sp>
      <p:sp>
        <p:nvSpPr>
          <p:cNvPr id="22" name="TextBox 21">
            <a:extLst>
              <a:ext uri="{FF2B5EF4-FFF2-40B4-BE49-F238E27FC236}">
                <a16:creationId xmlns:a16="http://schemas.microsoft.com/office/drawing/2014/main" id="{1836DE3D-55B1-8A42-8DE2-9BDD824E2C09}"/>
              </a:ext>
            </a:extLst>
          </p:cNvPr>
          <p:cNvSpPr txBox="1"/>
          <p:nvPr/>
        </p:nvSpPr>
        <p:spPr>
          <a:xfrm>
            <a:off x="898206" y="16756499"/>
            <a:ext cx="10837888" cy="2313454"/>
          </a:xfrm>
          <a:prstGeom prst="rect">
            <a:avLst/>
          </a:prstGeom>
          <a:noFill/>
        </p:spPr>
        <p:txBody>
          <a:bodyPr wrap="square">
            <a:spAutoFit/>
          </a:bodyPr>
          <a:lstStyle/>
          <a:p>
            <a:pPr marL="0" indent="0">
              <a:lnSpc>
                <a:spcPts val="6494"/>
              </a:lnSpc>
              <a:buNone/>
            </a:pPr>
            <a:r>
              <a:rPr lang="en-US" sz="4400" b="1" kern="0" spc="-156" dirty="0">
                <a:solidFill>
                  <a:srgbClr val="591CE6"/>
                </a:solidFill>
                <a:latin typeface="p22-mackinac-pro" pitchFamily="34" charset="0"/>
                <a:ea typeface="p22-mackinac-pro" pitchFamily="34" charset="-122"/>
                <a:cs typeface="p22-mackinac-pro" pitchFamily="34" charset="-120"/>
              </a:rPr>
              <a:t>Cities</a:t>
            </a:r>
          </a:p>
          <a:p>
            <a:pPr marL="0" indent="0">
              <a:lnSpc>
                <a:spcPts val="6494"/>
              </a:lnSpc>
              <a:buNone/>
            </a:pPr>
            <a:endParaRPr lang="en-US" sz="4400" dirty="0"/>
          </a:p>
          <a:p>
            <a:r>
              <a:rPr lang="en-US" sz="3600" dirty="0"/>
              <a:t>The top cities are found with the code below:</a:t>
            </a:r>
            <a:endParaRPr lang="en-IN" sz="3600" dirty="0"/>
          </a:p>
        </p:txBody>
      </p:sp>
      <p:sp>
        <p:nvSpPr>
          <p:cNvPr id="28" name="TextBox 27">
            <a:extLst>
              <a:ext uri="{FF2B5EF4-FFF2-40B4-BE49-F238E27FC236}">
                <a16:creationId xmlns:a16="http://schemas.microsoft.com/office/drawing/2014/main" id="{1AB454EC-AC1D-7B44-D40C-702060E5D6D1}"/>
              </a:ext>
            </a:extLst>
          </p:cNvPr>
          <p:cNvSpPr txBox="1"/>
          <p:nvPr/>
        </p:nvSpPr>
        <p:spPr>
          <a:xfrm>
            <a:off x="1883000" y="19959598"/>
            <a:ext cx="12847961" cy="3785652"/>
          </a:xfrm>
          <a:prstGeom prst="rect">
            <a:avLst/>
          </a:prstGeom>
          <a:noFill/>
        </p:spPr>
        <p:txBody>
          <a:bodyPr wrap="square">
            <a:spAutoFit/>
          </a:bodyPr>
          <a:lstStyle/>
          <a:p>
            <a:r>
              <a:rPr lang="en-IN" sz="4000" dirty="0">
                <a:solidFill>
                  <a:srgbClr val="00B0F0"/>
                </a:solidFill>
              </a:rPr>
              <a:t>select</a:t>
            </a:r>
            <a:r>
              <a:rPr lang="en-IN" sz="4000" dirty="0"/>
              <a:t> </a:t>
            </a:r>
            <a:r>
              <a:rPr lang="en-IN" sz="4000" dirty="0" err="1"/>
              <a:t>City,round</a:t>
            </a:r>
            <a:r>
              <a:rPr lang="en-IN" sz="4000" dirty="0"/>
              <a:t>(sum(sales),2)</a:t>
            </a:r>
            <a:r>
              <a:rPr lang="en-IN" sz="4000" dirty="0">
                <a:solidFill>
                  <a:srgbClr val="00B0F0"/>
                </a:solidFill>
              </a:rPr>
              <a:t> as </a:t>
            </a:r>
            <a:r>
              <a:rPr lang="en-IN" sz="4000" dirty="0"/>
              <a:t>"Total Sales",</a:t>
            </a:r>
          </a:p>
          <a:p>
            <a:r>
              <a:rPr lang="en-IN" sz="4000" dirty="0"/>
              <a:t>round(sum(profit),2) </a:t>
            </a:r>
            <a:r>
              <a:rPr lang="en-IN" sz="4000" dirty="0">
                <a:solidFill>
                  <a:srgbClr val="00B0F0"/>
                </a:solidFill>
              </a:rPr>
              <a:t>as</a:t>
            </a:r>
            <a:r>
              <a:rPr lang="en-IN" sz="4000" dirty="0"/>
              <a:t> </a:t>
            </a:r>
            <a:r>
              <a:rPr lang="en-IN" sz="4000" dirty="0" err="1"/>
              <a:t>Total_Profit</a:t>
            </a:r>
            <a:endParaRPr lang="en-IN" sz="4000" dirty="0"/>
          </a:p>
          <a:p>
            <a:r>
              <a:rPr lang="en-IN" sz="4000" dirty="0"/>
              <a:t>,round((sum(profit)/sum(sales))*100,2)</a:t>
            </a:r>
            <a:r>
              <a:rPr lang="en-IN" sz="4000" dirty="0">
                <a:solidFill>
                  <a:srgbClr val="00B0F0"/>
                </a:solidFill>
              </a:rPr>
              <a:t> as </a:t>
            </a:r>
            <a:r>
              <a:rPr lang="en-IN" sz="4000" dirty="0" err="1"/>
              <a:t>Profit_margin</a:t>
            </a:r>
            <a:r>
              <a:rPr lang="en-IN" sz="4000" dirty="0"/>
              <a:t> </a:t>
            </a:r>
          </a:p>
          <a:p>
            <a:r>
              <a:rPr lang="en-IN" sz="4000" dirty="0">
                <a:solidFill>
                  <a:srgbClr val="00B0F0"/>
                </a:solidFill>
              </a:rPr>
              <a:t>from </a:t>
            </a:r>
            <a:r>
              <a:rPr lang="en-IN" sz="4000" dirty="0" err="1"/>
              <a:t>walmart_sales</a:t>
            </a:r>
            <a:r>
              <a:rPr lang="en-IN" sz="4000" dirty="0"/>
              <a:t> </a:t>
            </a:r>
          </a:p>
          <a:p>
            <a:r>
              <a:rPr lang="en-IN" sz="4000" dirty="0">
                <a:solidFill>
                  <a:srgbClr val="00B0F0"/>
                </a:solidFill>
              </a:rPr>
              <a:t>group by </a:t>
            </a:r>
            <a:r>
              <a:rPr lang="en-IN" sz="4000" dirty="0"/>
              <a:t>City </a:t>
            </a:r>
          </a:p>
          <a:p>
            <a:r>
              <a:rPr lang="en-IN" sz="4000" dirty="0">
                <a:solidFill>
                  <a:srgbClr val="00B0F0"/>
                </a:solidFill>
              </a:rPr>
              <a:t>order by </a:t>
            </a:r>
            <a:r>
              <a:rPr lang="en-IN" sz="4000" dirty="0" err="1"/>
              <a:t>Total_Profit</a:t>
            </a:r>
            <a:r>
              <a:rPr lang="en-IN" sz="4000" dirty="0"/>
              <a:t> </a:t>
            </a:r>
            <a:r>
              <a:rPr lang="en-IN" sz="4000" dirty="0" err="1">
                <a:solidFill>
                  <a:srgbClr val="00B0F0"/>
                </a:solidFill>
              </a:rPr>
              <a:t>desc</a:t>
            </a:r>
            <a:r>
              <a:rPr lang="en-IN" sz="4000" dirty="0">
                <a:solidFill>
                  <a:srgbClr val="00B0F0"/>
                </a:solidFill>
              </a:rPr>
              <a:t> limit </a:t>
            </a:r>
            <a:r>
              <a:rPr lang="en-IN" sz="4000" dirty="0"/>
              <a:t>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26009600"/>
          </a:xfrm>
          <a:prstGeom prst="rect">
            <a:avLst/>
          </a:prstGeom>
          <a:solidFill>
            <a:srgbClr val="FAF2E9"/>
          </a:solidFill>
          <a:ln/>
        </p:spPr>
        <p:txBody>
          <a:bodyPr/>
          <a:lstStyle/>
          <a:p>
            <a:endParaRPr lang="en-IN"/>
          </a:p>
        </p:txBody>
      </p:sp>
      <p:sp>
        <p:nvSpPr>
          <p:cNvPr id="3" name="Shape 1"/>
          <p:cNvSpPr/>
          <p:nvPr/>
        </p:nvSpPr>
        <p:spPr>
          <a:xfrm>
            <a:off x="714" y="0"/>
            <a:ext cx="14628971" cy="26009600"/>
          </a:xfrm>
          <a:prstGeom prst="rect">
            <a:avLst/>
          </a:prstGeom>
          <a:solidFill>
            <a:srgbClr val="FDFAF7"/>
          </a:solidFill>
          <a:ln/>
        </p:spPr>
        <p:txBody>
          <a:bodyPr/>
          <a:lstStyle/>
          <a:p>
            <a:endParaRPr lang="en-IN"/>
          </a:p>
        </p:txBody>
      </p:sp>
      <p:pic>
        <p:nvPicPr>
          <p:cNvPr id="12" name="Image 0" descr="preencoded.png">
            <a:hlinkClick r:id="rId3"/>
          </p:cNvPr>
          <p:cNvPicPr>
            <a:picLocks noChangeAspect="1"/>
          </p:cNvPicPr>
          <p:nvPr/>
        </p:nvPicPr>
        <p:blipFill>
          <a:blip r:embed="rId4"/>
          <a:stretch>
            <a:fillRect/>
          </a:stretch>
        </p:blipFill>
        <p:spPr>
          <a:xfrm>
            <a:off x="12242153" y="25369520"/>
            <a:ext cx="2296807" cy="54864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A019ADC1-BB7E-B2D3-408C-6892890EF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662" y="2362215"/>
            <a:ext cx="8752819" cy="4267796"/>
          </a:xfrm>
          <a:prstGeom prst="rect">
            <a:avLst/>
          </a:prstGeom>
        </p:spPr>
      </p:pic>
      <p:pic>
        <p:nvPicPr>
          <p:cNvPr id="2052" name="Picture 4" descr="Usa east coast west coast map hi-res stock photography and images - Alamy">
            <a:extLst>
              <a:ext uri="{FF2B5EF4-FFF2-40B4-BE49-F238E27FC236}">
                <a16:creationId xmlns:a16="http://schemas.microsoft.com/office/drawing/2014/main" id="{4A6A8DC0-9BBA-F6E6-1F27-BF77719E9C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242"/>
          <a:stretch/>
        </p:blipFill>
        <p:spPr bwMode="auto">
          <a:xfrm>
            <a:off x="22811" y="0"/>
            <a:ext cx="5378272" cy="26009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593C9651-85D3-E3FE-547F-06412E396412}"/>
              </a:ext>
            </a:extLst>
          </p:cNvPr>
          <p:cNvSpPr txBox="1"/>
          <p:nvPr/>
        </p:nvSpPr>
        <p:spPr>
          <a:xfrm>
            <a:off x="5713662" y="6780945"/>
            <a:ext cx="9373938" cy="523220"/>
          </a:xfrm>
          <a:prstGeom prst="rect">
            <a:avLst/>
          </a:prstGeom>
          <a:noFill/>
        </p:spPr>
        <p:txBody>
          <a:bodyPr wrap="square">
            <a:spAutoFit/>
          </a:bodyPr>
          <a:lstStyle/>
          <a:p>
            <a:r>
              <a:rPr lang="en-US" sz="2800" dirty="0"/>
              <a:t>Top 10 Cities’ total sales and profits with their profit margins</a:t>
            </a:r>
            <a:endParaRPr lang="en-IN" sz="2800" dirty="0"/>
          </a:p>
        </p:txBody>
      </p:sp>
      <p:sp>
        <p:nvSpPr>
          <p:cNvPr id="23" name="TextBox 22">
            <a:extLst>
              <a:ext uri="{FF2B5EF4-FFF2-40B4-BE49-F238E27FC236}">
                <a16:creationId xmlns:a16="http://schemas.microsoft.com/office/drawing/2014/main" id="{DF474455-DA2B-5E15-E4D2-F9476562B12B}"/>
              </a:ext>
            </a:extLst>
          </p:cNvPr>
          <p:cNvSpPr txBox="1"/>
          <p:nvPr/>
        </p:nvSpPr>
        <p:spPr>
          <a:xfrm>
            <a:off x="5585271" y="8071437"/>
            <a:ext cx="8860226" cy="2308324"/>
          </a:xfrm>
          <a:prstGeom prst="rect">
            <a:avLst/>
          </a:prstGeom>
          <a:noFill/>
        </p:spPr>
        <p:txBody>
          <a:bodyPr wrap="square">
            <a:spAutoFit/>
          </a:bodyPr>
          <a:lstStyle/>
          <a:p>
            <a:r>
              <a:rPr lang="en-US" sz="3600" dirty="0"/>
              <a:t>The top 3 cities that we should focus on are Mount Vernon, Kokomo and  Kearney.</a:t>
            </a:r>
          </a:p>
          <a:p>
            <a:endParaRPr lang="en-US" sz="3600" dirty="0"/>
          </a:p>
          <a:p>
            <a:r>
              <a:rPr lang="en-US" sz="3600" dirty="0">
                <a:solidFill>
                  <a:srgbClr val="7030A0"/>
                </a:solidFill>
              </a:rPr>
              <a:t>The bottom 10 cities are</a:t>
            </a:r>
            <a:r>
              <a:rPr lang="en-US" sz="3600" dirty="0"/>
              <a:t>:</a:t>
            </a:r>
            <a:endParaRPr lang="en-IN" sz="3600" dirty="0"/>
          </a:p>
        </p:txBody>
      </p:sp>
      <p:pic>
        <p:nvPicPr>
          <p:cNvPr id="25" name="Picture 24">
            <a:extLst>
              <a:ext uri="{FF2B5EF4-FFF2-40B4-BE49-F238E27FC236}">
                <a16:creationId xmlns:a16="http://schemas.microsoft.com/office/drawing/2014/main" id="{485D748A-7C2E-A65B-4D42-8A59845BD3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2688" y="14701448"/>
            <a:ext cx="7240010" cy="4628562"/>
          </a:xfrm>
          <a:prstGeom prst="rect">
            <a:avLst/>
          </a:prstGeom>
        </p:spPr>
      </p:pic>
      <p:sp>
        <p:nvSpPr>
          <p:cNvPr id="26" name="TextBox 25">
            <a:extLst>
              <a:ext uri="{FF2B5EF4-FFF2-40B4-BE49-F238E27FC236}">
                <a16:creationId xmlns:a16="http://schemas.microsoft.com/office/drawing/2014/main" id="{96014625-1D6C-F98D-32C5-5C81400CCFAB}"/>
              </a:ext>
            </a:extLst>
          </p:cNvPr>
          <p:cNvSpPr txBox="1"/>
          <p:nvPr/>
        </p:nvSpPr>
        <p:spPr>
          <a:xfrm>
            <a:off x="7389675" y="19647245"/>
            <a:ext cx="7240010" cy="1077218"/>
          </a:xfrm>
          <a:prstGeom prst="rect">
            <a:avLst/>
          </a:prstGeom>
          <a:noFill/>
        </p:spPr>
        <p:txBody>
          <a:bodyPr wrap="square">
            <a:spAutoFit/>
          </a:bodyPr>
          <a:lstStyle/>
          <a:p>
            <a:r>
              <a:rPr lang="en-US" sz="3200" dirty="0"/>
              <a:t>Bottom 10 Cities’ total sales and profits with their profit margins</a:t>
            </a:r>
            <a:endParaRPr lang="en-IN" sz="3200" dirty="0"/>
          </a:p>
        </p:txBody>
      </p:sp>
      <p:sp>
        <p:nvSpPr>
          <p:cNvPr id="27" name="TextBox 26">
            <a:extLst>
              <a:ext uri="{FF2B5EF4-FFF2-40B4-BE49-F238E27FC236}">
                <a16:creationId xmlns:a16="http://schemas.microsoft.com/office/drawing/2014/main" id="{5A97E8DE-50A8-D724-5283-7830C972C72C}"/>
              </a:ext>
            </a:extLst>
          </p:cNvPr>
          <p:cNvSpPr txBox="1"/>
          <p:nvPr/>
        </p:nvSpPr>
        <p:spPr>
          <a:xfrm>
            <a:off x="5612965" y="11222788"/>
            <a:ext cx="9650969" cy="2862322"/>
          </a:xfrm>
          <a:prstGeom prst="rect">
            <a:avLst/>
          </a:prstGeom>
          <a:noFill/>
        </p:spPr>
        <p:txBody>
          <a:bodyPr wrap="square">
            <a:spAutoFit/>
          </a:bodyPr>
          <a:lstStyle/>
          <a:p>
            <a:r>
              <a:rPr lang="en-US" sz="3600" b="1" dirty="0">
                <a:solidFill>
                  <a:srgbClr val="00B0F0"/>
                </a:solidFill>
              </a:rPr>
              <a:t>select </a:t>
            </a:r>
            <a:r>
              <a:rPr lang="en-US" sz="3600" dirty="0" err="1"/>
              <a:t>City,round</a:t>
            </a:r>
            <a:r>
              <a:rPr lang="en-US" sz="3600" dirty="0"/>
              <a:t>(sum(sales),2) </a:t>
            </a:r>
            <a:r>
              <a:rPr lang="en-US" sz="3600" b="1" dirty="0">
                <a:solidFill>
                  <a:srgbClr val="00B0F0"/>
                </a:solidFill>
              </a:rPr>
              <a:t>as</a:t>
            </a:r>
            <a:r>
              <a:rPr lang="en-US" sz="3600" dirty="0"/>
              <a:t> "Total Sales",</a:t>
            </a:r>
          </a:p>
          <a:p>
            <a:r>
              <a:rPr lang="en-US" sz="3600" dirty="0"/>
              <a:t>round(sum(profit),2) </a:t>
            </a:r>
            <a:r>
              <a:rPr lang="en-US" sz="3600" b="1" dirty="0">
                <a:solidFill>
                  <a:srgbClr val="00B0F0"/>
                </a:solidFill>
              </a:rPr>
              <a:t>as</a:t>
            </a:r>
            <a:r>
              <a:rPr lang="en-US" sz="3600" dirty="0"/>
              <a:t> </a:t>
            </a:r>
            <a:r>
              <a:rPr lang="en-US" sz="3600" dirty="0" err="1"/>
              <a:t>Total_Profit</a:t>
            </a:r>
            <a:endParaRPr lang="en-US" sz="3600" dirty="0"/>
          </a:p>
          <a:p>
            <a:r>
              <a:rPr lang="en-US" sz="3600" b="1" dirty="0">
                <a:solidFill>
                  <a:srgbClr val="00B0F0"/>
                </a:solidFill>
              </a:rPr>
              <a:t>from </a:t>
            </a:r>
            <a:r>
              <a:rPr lang="en-US" sz="3600" dirty="0" err="1"/>
              <a:t>walmart_sales</a:t>
            </a:r>
            <a:r>
              <a:rPr lang="en-US" sz="3600" dirty="0"/>
              <a:t> </a:t>
            </a:r>
          </a:p>
          <a:p>
            <a:r>
              <a:rPr lang="en-US" sz="3600" b="1" dirty="0">
                <a:solidFill>
                  <a:srgbClr val="00B0F0"/>
                </a:solidFill>
              </a:rPr>
              <a:t>group by </a:t>
            </a:r>
            <a:r>
              <a:rPr lang="en-US" sz="3600" dirty="0"/>
              <a:t>City </a:t>
            </a:r>
          </a:p>
          <a:p>
            <a:r>
              <a:rPr lang="en-US" sz="3600" b="1" dirty="0">
                <a:solidFill>
                  <a:srgbClr val="00B0F0"/>
                </a:solidFill>
              </a:rPr>
              <a:t>order by </a:t>
            </a:r>
            <a:r>
              <a:rPr lang="en-US" sz="3600" dirty="0" err="1"/>
              <a:t>Total_Profit</a:t>
            </a:r>
            <a:r>
              <a:rPr lang="en-US" sz="3600" dirty="0"/>
              <a:t> </a:t>
            </a:r>
            <a:r>
              <a:rPr lang="en-US" sz="3600" b="1" dirty="0" err="1">
                <a:solidFill>
                  <a:srgbClr val="00B0F0"/>
                </a:solidFill>
              </a:rPr>
              <a:t>asc</a:t>
            </a:r>
            <a:r>
              <a:rPr lang="en-US" sz="3600" b="1" dirty="0">
                <a:solidFill>
                  <a:srgbClr val="00B0F0"/>
                </a:solidFill>
              </a:rPr>
              <a:t> limit </a:t>
            </a:r>
            <a:r>
              <a:rPr lang="en-US" sz="3600" dirty="0"/>
              <a:t>10;</a:t>
            </a:r>
            <a:endParaRPr lang="en-IN" sz="3600" dirty="0"/>
          </a:p>
        </p:txBody>
      </p:sp>
      <p:pic>
        <p:nvPicPr>
          <p:cNvPr id="28" name="Picture 27" descr="A logo on a black background&#10;&#10;Description automatically generated">
            <a:extLst>
              <a:ext uri="{FF2B5EF4-FFF2-40B4-BE49-F238E27FC236}">
                <a16:creationId xmlns:a16="http://schemas.microsoft.com/office/drawing/2014/main" id="{361EC18B-346F-ED25-F8BF-151176FF8E06}"/>
              </a:ext>
            </a:extLst>
          </p:cNvPr>
          <p:cNvPicPr>
            <a:picLocks noChangeAspect="1"/>
          </p:cNvPicPr>
          <p:nvPr/>
        </p:nvPicPr>
        <p:blipFill>
          <a:blip r:embed="rId8"/>
          <a:stretch>
            <a:fillRect/>
          </a:stretch>
        </p:blipFill>
        <p:spPr>
          <a:xfrm>
            <a:off x="10096930" y="-1103611"/>
            <a:ext cx="3810000" cy="3810000"/>
          </a:xfrm>
          <a:prstGeom prst="rect">
            <a:avLst/>
          </a:prstGeom>
        </p:spPr>
      </p:pic>
      <p:sp>
        <p:nvSpPr>
          <p:cNvPr id="30" name="TextBox 29">
            <a:extLst>
              <a:ext uri="{FF2B5EF4-FFF2-40B4-BE49-F238E27FC236}">
                <a16:creationId xmlns:a16="http://schemas.microsoft.com/office/drawing/2014/main" id="{C162CABE-7ADA-0865-E82A-690E4AE80244}"/>
              </a:ext>
            </a:extLst>
          </p:cNvPr>
          <p:cNvSpPr txBox="1"/>
          <p:nvPr/>
        </p:nvSpPr>
        <p:spPr>
          <a:xfrm>
            <a:off x="6197764" y="22080621"/>
            <a:ext cx="7635240" cy="2308324"/>
          </a:xfrm>
          <a:prstGeom prst="rect">
            <a:avLst/>
          </a:prstGeom>
          <a:noFill/>
        </p:spPr>
        <p:txBody>
          <a:bodyPr wrap="square">
            <a:spAutoFit/>
          </a:bodyPr>
          <a:lstStyle/>
          <a:p>
            <a:r>
              <a:rPr lang="en-US" sz="3600" dirty="0"/>
              <a:t>The bottom 3 are Kettering, Des Plaines and Frisco. We have start redesigning some strategies and how we operate in those cities.</a:t>
            </a:r>
            <a:endParaRPr lang="en-IN" sz="3600" dirty="0"/>
          </a:p>
        </p:txBody>
      </p:sp>
    </p:spTree>
    <p:extLst>
      <p:ext uri="{BB962C8B-B14F-4D97-AF65-F5344CB8AC3E}">
        <p14:creationId xmlns:p14="http://schemas.microsoft.com/office/powerpoint/2010/main" val="1701674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TotalTime>
  <Words>4183</Words>
  <Application>Microsoft Office PowerPoint</Application>
  <PresentationFormat>Custom</PresentationFormat>
  <Paragraphs>310</Paragraphs>
  <Slides>24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 Narrow</vt:lpstr>
      <vt:lpstr>Arial</vt:lpstr>
      <vt:lpstr>Eudoxus Sans</vt:lpstr>
      <vt:lpstr>p22-mackinac-pro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Goutam Kuiri</cp:lastModifiedBy>
  <cp:revision>32</cp:revision>
  <dcterms:created xsi:type="dcterms:W3CDTF">2024-04-17T03:59:45Z</dcterms:created>
  <dcterms:modified xsi:type="dcterms:W3CDTF">2024-04-19T04:47:56Z</dcterms:modified>
</cp:coreProperties>
</file>